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handoutMasterIdLst>
    <p:handoutMasterId r:id="rId42"/>
  </p:handoutMasterIdLst>
  <p:sldIdLst>
    <p:sldId id="256" r:id="rId2"/>
    <p:sldId id="323" r:id="rId3"/>
    <p:sldId id="311" r:id="rId4"/>
    <p:sldId id="324" r:id="rId5"/>
    <p:sldId id="308" r:id="rId6"/>
    <p:sldId id="271" r:id="rId7"/>
    <p:sldId id="263" r:id="rId8"/>
    <p:sldId id="264" r:id="rId9"/>
    <p:sldId id="273" r:id="rId10"/>
    <p:sldId id="275" r:id="rId11"/>
    <p:sldId id="276" r:id="rId12"/>
    <p:sldId id="277" r:id="rId13"/>
    <p:sldId id="309" r:id="rId14"/>
    <p:sldId id="312" r:id="rId15"/>
    <p:sldId id="279" r:id="rId16"/>
    <p:sldId id="281" r:id="rId17"/>
    <p:sldId id="282" r:id="rId18"/>
    <p:sldId id="283" r:id="rId19"/>
    <p:sldId id="284" r:id="rId20"/>
    <p:sldId id="285" r:id="rId21"/>
    <p:sldId id="319" r:id="rId22"/>
    <p:sldId id="317" r:id="rId23"/>
    <p:sldId id="321" r:id="rId24"/>
    <p:sldId id="320" r:id="rId25"/>
    <p:sldId id="318" r:id="rId26"/>
    <p:sldId id="322" r:id="rId27"/>
    <p:sldId id="305" r:id="rId28"/>
    <p:sldId id="304" r:id="rId29"/>
    <p:sldId id="289" r:id="rId30"/>
    <p:sldId id="295" r:id="rId31"/>
    <p:sldId id="325" r:id="rId32"/>
    <p:sldId id="290" r:id="rId33"/>
    <p:sldId id="297" r:id="rId34"/>
    <p:sldId id="315" r:id="rId35"/>
    <p:sldId id="316" r:id="rId36"/>
    <p:sldId id="293" r:id="rId37"/>
    <p:sldId id="301" r:id="rId38"/>
    <p:sldId id="302" r:id="rId39"/>
    <p:sldId id="303" r:id="rId4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dra, Lokesh" initials="GL" lastIdx="1" clrIdx="0">
    <p:extLst>
      <p:ext uri="{19B8F6BF-5375-455C-9EA6-DF929625EA0E}">
        <p15:presenceInfo xmlns:p15="http://schemas.microsoft.com/office/powerpoint/2012/main" userId="S-1-5-21-839522115-1383384898-515967899-53320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20009D"/>
    <a:srgbClr val="866257"/>
    <a:srgbClr val="B8CF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40" autoAdjust="0"/>
  </p:normalViewPr>
  <p:slideViewPr>
    <p:cSldViewPr snapToObjects="1">
      <p:cViewPr varScale="1">
        <p:scale>
          <a:sx n="83" d="100"/>
          <a:sy n="83" d="100"/>
        </p:scale>
        <p:origin x="145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742933-7A55-4C4E-A627-D83F2E2F1599}" type="datetimeFigureOut">
              <a:rPr lang="fr-FR" smtClean="0"/>
              <a:pPr/>
              <a:t>18/03/2015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59B6D0-7B86-FA4F-AE5C-B29A9F50865E}" type="slidenum">
              <a:rPr lang="fr-FR" smtClean="0"/>
              <a:pPr/>
              <a:t>‹#›</a:t>
            </a:fld>
            <a:endParaRPr lang="fr-FR"/>
          </a:p>
        </p:txBody>
      </p:sp>
    </p:spTree>
    <p:extLst>
      <p:ext uri="{BB962C8B-B14F-4D97-AF65-F5344CB8AC3E}">
        <p14:creationId xmlns:p14="http://schemas.microsoft.com/office/powerpoint/2010/main" val="40040796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A08552-FBBE-1D47-843F-0FF3ACBA6B9C}" type="datetimeFigureOut">
              <a:rPr lang="fr-FR" smtClean="0"/>
              <a:pPr/>
              <a:t>18/03/2015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856DE7-106C-284D-BAEF-8BE9751F17A4}" type="slidenum">
              <a:rPr lang="fr-FR" smtClean="0"/>
              <a:pPr/>
              <a:t>‹#›</a:t>
            </a:fld>
            <a:endParaRPr lang="fr-FR"/>
          </a:p>
        </p:txBody>
      </p:sp>
    </p:spTree>
    <p:extLst>
      <p:ext uri="{BB962C8B-B14F-4D97-AF65-F5344CB8AC3E}">
        <p14:creationId xmlns:p14="http://schemas.microsoft.com/office/powerpoint/2010/main" val="16506572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D7856DE7-106C-284D-BAEF-8BE9751F17A4}" type="slidenum">
              <a:rPr lang="fr-FR" smtClean="0"/>
              <a:pPr/>
              <a:t>1</a:t>
            </a:fld>
            <a:endParaRPr lang="fr-FR"/>
          </a:p>
        </p:txBody>
      </p:sp>
    </p:spTree>
    <p:extLst>
      <p:ext uri="{BB962C8B-B14F-4D97-AF65-F5344CB8AC3E}">
        <p14:creationId xmlns:p14="http://schemas.microsoft.com/office/powerpoint/2010/main" val="2372296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ensure local access, but using messages.</a:t>
            </a:r>
          </a:p>
          <a:p>
            <a:endParaRPr lang="en-US" baseline="0" dirty="0" smtClean="0"/>
          </a:p>
          <a:p>
            <a:r>
              <a:rPr lang="en-US" baseline="0" dirty="0" smtClean="0"/>
              <a:t>As long objects are on local node, no issues. Keep traversing as usual</a:t>
            </a:r>
            <a:endParaRPr lang="en-US" dirty="0"/>
          </a:p>
        </p:txBody>
      </p:sp>
      <p:sp>
        <p:nvSpPr>
          <p:cNvPr id="4" name="Slide Number Placeholder 3"/>
          <p:cNvSpPr>
            <a:spLocks noGrp="1"/>
          </p:cNvSpPr>
          <p:nvPr>
            <p:ph type="sldNum" sz="quarter" idx="10"/>
          </p:nvPr>
        </p:nvSpPr>
        <p:spPr/>
        <p:txBody>
          <a:bodyPr/>
          <a:lstStyle/>
          <a:p>
            <a:fld id="{D7856DE7-106C-284D-BAEF-8BE9751F17A4}" type="slidenum">
              <a:rPr lang="fr-FR" smtClean="0"/>
              <a:pPr/>
              <a:t>15</a:t>
            </a:fld>
            <a:endParaRPr lang="fr-FR"/>
          </a:p>
        </p:txBody>
      </p:sp>
    </p:spTree>
    <p:extLst>
      <p:ext uri="{BB962C8B-B14F-4D97-AF65-F5344CB8AC3E}">
        <p14:creationId xmlns:p14="http://schemas.microsoft.com/office/powerpoint/2010/main" val="693780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856DE7-106C-284D-BAEF-8BE9751F17A4}" type="slidenum">
              <a:rPr lang="fr-FR" smtClean="0"/>
              <a:pPr/>
              <a:t>16</a:t>
            </a:fld>
            <a:endParaRPr lang="fr-FR"/>
          </a:p>
        </p:txBody>
      </p:sp>
    </p:spTree>
    <p:extLst>
      <p:ext uri="{BB962C8B-B14F-4D97-AF65-F5344CB8AC3E}">
        <p14:creationId xmlns:p14="http://schemas.microsoft.com/office/powerpoint/2010/main" val="41609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the thread discovers a remote ref, don’t process</a:t>
            </a:r>
            <a:r>
              <a:rPr lang="en-US" baseline="0" dirty="0" smtClean="0"/>
              <a:t> it, but rather send it as a message to the node where the associated </a:t>
            </a:r>
            <a:r>
              <a:rPr lang="en-US" baseline="0" dirty="0" err="1" smtClean="0"/>
              <a:t>obj</a:t>
            </a:r>
            <a:r>
              <a:rPr lang="en-US" baseline="0" dirty="0" smtClean="0"/>
              <a:t> belongs</a:t>
            </a:r>
            <a:endParaRPr lang="en-US" dirty="0" smtClean="0"/>
          </a:p>
        </p:txBody>
      </p:sp>
      <p:sp>
        <p:nvSpPr>
          <p:cNvPr id="4" name="Slide Number Placeholder 3"/>
          <p:cNvSpPr>
            <a:spLocks noGrp="1"/>
          </p:cNvSpPr>
          <p:nvPr>
            <p:ph type="sldNum" sz="quarter" idx="10"/>
          </p:nvPr>
        </p:nvSpPr>
        <p:spPr/>
        <p:txBody>
          <a:bodyPr/>
          <a:lstStyle/>
          <a:p>
            <a:fld id="{D7856DE7-106C-284D-BAEF-8BE9751F17A4}" type="slidenum">
              <a:rPr lang="fr-FR" smtClean="0"/>
              <a:pPr/>
              <a:t>17</a:t>
            </a:fld>
            <a:endParaRPr lang="fr-FR"/>
          </a:p>
        </p:txBody>
      </p:sp>
    </p:spTree>
    <p:extLst>
      <p:ext uri="{BB962C8B-B14F-4D97-AF65-F5344CB8AC3E}">
        <p14:creationId xmlns:p14="http://schemas.microsoft.com/office/powerpoint/2010/main" val="3313206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that eventually a GC thread running on that node receives the </a:t>
            </a:r>
            <a:r>
              <a:rPr lang="en-US" baseline="0" dirty="0" err="1" smtClean="0"/>
              <a:t>msg</a:t>
            </a:r>
            <a:endParaRPr lang="en-US" dirty="0"/>
          </a:p>
        </p:txBody>
      </p:sp>
      <p:sp>
        <p:nvSpPr>
          <p:cNvPr id="4" name="Slide Number Placeholder 3"/>
          <p:cNvSpPr>
            <a:spLocks noGrp="1"/>
          </p:cNvSpPr>
          <p:nvPr>
            <p:ph type="sldNum" sz="quarter" idx="10"/>
          </p:nvPr>
        </p:nvSpPr>
        <p:spPr/>
        <p:txBody>
          <a:bodyPr/>
          <a:lstStyle/>
          <a:p>
            <a:fld id="{D7856DE7-106C-284D-BAEF-8BE9751F17A4}" type="slidenum">
              <a:rPr lang="fr-FR" smtClean="0"/>
              <a:pPr/>
              <a:t>18</a:t>
            </a:fld>
            <a:endParaRPr lang="fr-FR"/>
          </a:p>
        </p:txBody>
      </p:sp>
    </p:spTree>
    <p:extLst>
      <p:ext uri="{BB962C8B-B14F-4D97-AF65-F5344CB8AC3E}">
        <p14:creationId xmlns:p14="http://schemas.microsoft.com/office/powerpoint/2010/main" val="139710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processes the object associated</a:t>
            </a:r>
            <a:r>
              <a:rPr lang="en-US" baseline="0" dirty="0" smtClean="0"/>
              <a:t> with the reference in the received </a:t>
            </a:r>
            <a:r>
              <a:rPr lang="en-US" baseline="0" dirty="0" err="1" smtClean="0"/>
              <a:t>msg</a:t>
            </a:r>
            <a:r>
              <a:rPr lang="en-US" baseline="0" dirty="0" smtClean="0"/>
              <a:t> locally</a:t>
            </a:r>
            <a:endParaRPr lang="en-US" dirty="0"/>
          </a:p>
        </p:txBody>
      </p:sp>
      <p:sp>
        <p:nvSpPr>
          <p:cNvPr id="4" name="Slide Number Placeholder 3"/>
          <p:cNvSpPr>
            <a:spLocks noGrp="1"/>
          </p:cNvSpPr>
          <p:nvPr>
            <p:ph type="sldNum" sz="quarter" idx="10"/>
          </p:nvPr>
        </p:nvSpPr>
        <p:spPr/>
        <p:txBody>
          <a:bodyPr/>
          <a:lstStyle/>
          <a:p>
            <a:fld id="{D7856DE7-106C-284D-BAEF-8BE9751F17A4}" type="slidenum">
              <a:rPr lang="fr-FR" smtClean="0"/>
              <a:pPr/>
              <a:t>19</a:t>
            </a:fld>
            <a:endParaRPr lang="fr-FR"/>
          </a:p>
        </p:txBody>
      </p:sp>
    </p:spTree>
    <p:extLst>
      <p:ext uri="{BB962C8B-B14F-4D97-AF65-F5344CB8AC3E}">
        <p14:creationId xmlns:p14="http://schemas.microsoft.com/office/powerpoint/2010/main" val="2387310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continue processing the object</a:t>
            </a:r>
            <a:r>
              <a:rPr lang="en-US" baseline="0" dirty="0" smtClean="0"/>
              <a:t> graph as usual</a:t>
            </a:r>
            <a:endParaRPr lang="en-US" dirty="0"/>
          </a:p>
        </p:txBody>
      </p:sp>
      <p:sp>
        <p:nvSpPr>
          <p:cNvPr id="4" name="Slide Number Placeholder 3"/>
          <p:cNvSpPr>
            <a:spLocks noGrp="1"/>
          </p:cNvSpPr>
          <p:nvPr>
            <p:ph type="sldNum" sz="quarter" idx="10"/>
          </p:nvPr>
        </p:nvSpPr>
        <p:spPr/>
        <p:txBody>
          <a:bodyPr/>
          <a:lstStyle/>
          <a:p>
            <a:fld id="{D7856DE7-106C-284D-BAEF-8BE9751F17A4}" type="slidenum">
              <a:rPr lang="fr-FR" smtClean="0"/>
              <a:pPr/>
              <a:t>20</a:t>
            </a:fld>
            <a:endParaRPr lang="fr-FR"/>
          </a:p>
        </p:txBody>
      </p:sp>
    </p:spTree>
    <p:extLst>
      <p:ext uri="{BB962C8B-B14F-4D97-AF65-F5344CB8AC3E}">
        <p14:creationId xmlns:p14="http://schemas.microsoft.com/office/powerpoint/2010/main" val="2869207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saw how simple and straight forward is the idea of using message to enforce locality. However, there are performance challenges that it opens up</a:t>
            </a:r>
            <a:endParaRPr lang="en-US" dirty="0"/>
          </a:p>
        </p:txBody>
      </p:sp>
      <p:sp>
        <p:nvSpPr>
          <p:cNvPr id="4" name="Slide Number Placeholder 3"/>
          <p:cNvSpPr>
            <a:spLocks noGrp="1"/>
          </p:cNvSpPr>
          <p:nvPr>
            <p:ph type="sldNum" sz="quarter" idx="10"/>
          </p:nvPr>
        </p:nvSpPr>
        <p:spPr/>
        <p:txBody>
          <a:bodyPr/>
          <a:lstStyle/>
          <a:p>
            <a:fld id="{D7856DE7-106C-284D-BAEF-8BE9751F17A4}" type="slidenum">
              <a:rPr lang="fr-FR" smtClean="0"/>
              <a:pPr/>
              <a:t>21</a:t>
            </a:fld>
            <a:endParaRPr lang="fr-FR"/>
          </a:p>
        </p:txBody>
      </p:sp>
    </p:spTree>
    <p:extLst>
      <p:ext uri="{BB962C8B-B14F-4D97-AF65-F5344CB8AC3E}">
        <p14:creationId xmlns:p14="http://schemas.microsoft.com/office/powerpoint/2010/main" val="2306441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a:t>
            </a:r>
            <a:r>
              <a:rPr lang="en-US" baseline="0" dirty="0" smtClean="0"/>
              <a:t> of sending a message is considerably higher than a single remote access, so it is essential to amortize the cost of sending a </a:t>
            </a:r>
            <a:r>
              <a:rPr lang="en-US" baseline="0" dirty="0" err="1" smtClean="0"/>
              <a:t>msg</a:t>
            </a:r>
            <a:endParaRPr lang="en-US" baseline="0" dirty="0" smtClean="0"/>
          </a:p>
          <a:p>
            <a:endParaRPr lang="en-US" baseline="0" dirty="0" smtClean="0"/>
          </a:p>
          <a:p>
            <a:r>
              <a:rPr lang="en-US" baseline="0" dirty="0" smtClean="0"/>
              <a:t>Of course we gather a bunch of references before sending them, to ensure that size of a message is in multiples of cache line size</a:t>
            </a:r>
          </a:p>
          <a:p>
            <a:endParaRPr lang="en-US" baseline="0" dirty="0" smtClean="0"/>
          </a:p>
          <a:p>
            <a:r>
              <a:rPr lang="en-US" baseline="0" dirty="0" smtClean="0"/>
              <a:t>But to further amortize the cost, it is essential that there is a large enough sub-graph connected to the send reference’s </a:t>
            </a:r>
            <a:r>
              <a:rPr lang="en-US" baseline="0" dirty="0" err="1" smtClean="0"/>
              <a:t>obj</a:t>
            </a:r>
            <a:r>
              <a:rPr lang="en-US" baseline="0" dirty="0" smtClean="0"/>
              <a:t> that it makes sense to send the message</a:t>
            </a:r>
          </a:p>
          <a:p>
            <a:endParaRPr lang="en-US" baseline="0" dirty="0"/>
          </a:p>
          <a:p>
            <a:r>
              <a:rPr lang="en-US" baseline="0" dirty="0" err="1" smtClean="0"/>
              <a:t>Msg</a:t>
            </a:r>
            <a:r>
              <a:rPr lang="en-US" baseline="0" dirty="0" smtClean="0"/>
              <a:t> for just a single object is simple too costly</a:t>
            </a:r>
          </a:p>
          <a:p>
            <a:endParaRPr lang="en-US" baseline="0" dirty="0" smtClean="0"/>
          </a:p>
          <a:p>
            <a:r>
              <a:rPr lang="en-US" baseline="0" dirty="0" smtClean="0"/>
              <a:t>Need to minimize the number of inter-node references, and hence </a:t>
            </a:r>
            <a:r>
              <a:rPr lang="en-US" baseline="0" dirty="0" err="1" smtClean="0"/>
              <a:t>msgs</a:t>
            </a:r>
            <a:endParaRPr lang="en-US" baseline="0" dirty="0" smtClean="0"/>
          </a:p>
        </p:txBody>
      </p:sp>
      <p:sp>
        <p:nvSpPr>
          <p:cNvPr id="4" name="Slide Number Placeholder 3"/>
          <p:cNvSpPr>
            <a:spLocks noGrp="1"/>
          </p:cNvSpPr>
          <p:nvPr>
            <p:ph type="sldNum" sz="quarter" idx="10"/>
          </p:nvPr>
        </p:nvSpPr>
        <p:spPr/>
        <p:txBody>
          <a:bodyPr/>
          <a:lstStyle/>
          <a:p>
            <a:fld id="{D7856DE7-106C-284D-BAEF-8BE9751F17A4}" type="slidenum">
              <a:rPr lang="fr-FR" smtClean="0"/>
              <a:pPr/>
              <a:t>22</a:t>
            </a:fld>
            <a:endParaRPr lang="fr-FR"/>
          </a:p>
        </p:txBody>
      </p:sp>
    </p:spTree>
    <p:extLst>
      <p:ext uri="{BB962C8B-B14F-4D97-AF65-F5344CB8AC3E}">
        <p14:creationId xmlns:p14="http://schemas.microsoft.com/office/powerpoint/2010/main" val="4162832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Fortunately, we found that app</a:t>
            </a:r>
            <a:r>
              <a:rPr lang="en-US" baseline="0" dirty="0" smtClean="0"/>
              <a:t> threads create pretty good clusters of object allocated by them. And that there are very few references among these clusters</a:t>
            </a:r>
            <a:endParaRPr lang="en-US" dirty="0"/>
          </a:p>
        </p:txBody>
      </p:sp>
      <p:sp>
        <p:nvSpPr>
          <p:cNvPr id="4" name="Slide Number Placeholder 3"/>
          <p:cNvSpPr>
            <a:spLocks noGrp="1"/>
          </p:cNvSpPr>
          <p:nvPr>
            <p:ph type="sldNum" sz="quarter" idx="10"/>
          </p:nvPr>
        </p:nvSpPr>
        <p:spPr/>
        <p:txBody>
          <a:bodyPr/>
          <a:lstStyle/>
          <a:p>
            <a:fld id="{D7856DE7-106C-284D-BAEF-8BE9751F17A4}" type="slidenum">
              <a:rPr lang="fr-FR" smtClean="0"/>
              <a:pPr/>
              <a:t>23</a:t>
            </a:fld>
            <a:endParaRPr lang="fr-FR"/>
          </a:p>
        </p:txBody>
      </p:sp>
    </p:spTree>
    <p:extLst>
      <p:ext uri="{BB962C8B-B14F-4D97-AF65-F5344CB8AC3E}">
        <p14:creationId xmlns:p14="http://schemas.microsoft.com/office/powerpoint/2010/main" val="702358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our approach is to ensure that every app thread not only creates these objects local node, but also that the objects stay on the same node and doesn’t move to other nodes</a:t>
            </a:r>
            <a:endParaRPr lang="en-US" dirty="0"/>
          </a:p>
        </p:txBody>
      </p:sp>
      <p:sp>
        <p:nvSpPr>
          <p:cNvPr id="4" name="Slide Number Placeholder 3"/>
          <p:cNvSpPr>
            <a:spLocks noGrp="1"/>
          </p:cNvSpPr>
          <p:nvPr>
            <p:ph type="sldNum" sz="quarter" idx="10"/>
          </p:nvPr>
        </p:nvSpPr>
        <p:spPr/>
        <p:txBody>
          <a:bodyPr/>
          <a:lstStyle/>
          <a:p>
            <a:fld id="{D7856DE7-106C-284D-BAEF-8BE9751F17A4}" type="slidenum">
              <a:rPr lang="fr-FR" smtClean="0"/>
              <a:pPr/>
              <a:t>24</a:t>
            </a:fld>
            <a:endParaRPr lang="fr-FR"/>
          </a:p>
        </p:txBody>
      </p:sp>
    </p:spTree>
    <p:extLst>
      <p:ext uri="{BB962C8B-B14F-4D97-AF65-F5344CB8AC3E}">
        <p14:creationId xmlns:p14="http://schemas.microsoft.com/office/powerpoint/2010/main" val="1608042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Require</a:t>
            </a:r>
            <a:r>
              <a:rPr lang="en-US" baseline="0" dirty="0" smtClean="0"/>
              <a:t> large memory for keeping data in-memory, and cores to compute that data</a:t>
            </a:r>
            <a:endParaRPr lang="en-US" dirty="0" smtClean="0"/>
          </a:p>
          <a:p>
            <a:endParaRPr lang="en-US" dirty="0"/>
          </a:p>
        </p:txBody>
      </p:sp>
      <p:sp>
        <p:nvSpPr>
          <p:cNvPr id="4" name="Slide Number Placeholder 3"/>
          <p:cNvSpPr>
            <a:spLocks noGrp="1"/>
          </p:cNvSpPr>
          <p:nvPr>
            <p:ph type="sldNum" sz="quarter" idx="10"/>
          </p:nvPr>
        </p:nvSpPr>
        <p:spPr/>
        <p:txBody>
          <a:bodyPr/>
          <a:lstStyle/>
          <a:p>
            <a:fld id="{D7856DE7-106C-284D-BAEF-8BE9751F17A4}" type="slidenum">
              <a:rPr lang="fr-FR" smtClean="0"/>
              <a:pPr/>
              <a:t>2</a:t>
            </a:fld>
            <a:endParaRPr lang="fr-FR"/>
          </a:p>
        </p:txBody>
      </p:sp>
    </p:spTree>
    <p:extLst>
      <p:ext uri="{BB962C8B-B14F-4D97-AF65-F5344CB8AC3E}">
        <p14:creationId xmlns:p14="http://schemas.microsoft.com/office/powerpoint/2010/main" val="360802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just understood the benefit of good object clustering. However, it leads to a problem of “limited parallelism”. It takes place due to limited links between clusters </a:t>
            </a:r>
            <a:r>
              <a:rPr lang="en-US" baseline="0" dirty="0" smtClean="0">
                <a:sym typeface="Wingdings" panose="05000000000000000000" pitchFamily="2" charset="2"/>
              </a:rPr>
              <a:t></a:t>
            </a:r>
          </a:p>
          <a:p>
            <a:endParaRPr lang="en-US" baseline="0" dirty="0" smtClean="0">
              <a:sym typeface="Wingdings" panose="05000000000000000000" pitchFamily="2" charset="2"/>
            </a:endParaRPr>
          </a:p>
          <a:p>
            <a:r>
              <a:rPr lang="en-US" baseline="0" dirty="0" smtClean="0">
                <a:sym typeface="Wingdings" panose="05000000000000000000" pitchFamily="2" charset="2"/>
              </a:rPr>
              <a:t>Explain the figure</a:t>
            </a:r>
            <a:endParaRPr lang="en-US" dirty="0"/>
          </a:p>
        </p:txBody>
      </p:sp>
      <p:sp>
        <p:nvSpPr>
          <p:cNvPr id="4" name="Slide Number Placeholder 3"/>
          <p:cNvSpPr>
            <a:spLocks noGrp="1"/>
          </p:cNvSpPr>
          <p:nvPr>
            <p:ph type="sldNum" sz="quarter" idx="10"/>
          </p:nvPr>
        </p:nvSpPr>
        <p:spPr/>
        <p:txBody>
          <a:bodyPr/>
          <a:lstStyle/>
          <a:p>
            <a:fld id="{D7856DE7-106C-284D-BAEF-8BE9751F17A4}" type="slidenum">
              <a:rPr lang="fr-FR" smtClean="0"/>
              <a:pPr/>
              <a:t>25</a:t>
            </a:fld>
            <a:endParaRPr lang="fr-FR"/>
          </a:p>
        </p:txBody>
      </p:sp>
    </p:spTree>
    <p:extLst>
      <p:ext uri="{BB962C8B-B14F-4D97-AF65-F5344CB8AC3E}">
        <p14:creationId xmlns:p14="http://schemas.microsoft.com/office/powerpoint/2010/main" val="593371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solve the issue by</a:t>
            </a:r>
            <a:r>
              <a:rPr lang="en-US" baseline="0" dirty="0" smtClean="0"/>
              <a:t> trading off locality for parallelism</a:t>
            </a:r>
          </a:p>
          <a:p>
            <a:endParaRPr lang="en-US" baseline="0" dirty="0" smtClean="0"/>
          </a:p>
          <a:p>
            <a:r>
              <a:rPr lang="en-US" baseline="0" dirty="0" smtClean="0"/>
              <a:t>We let the threads use messages when they are not idling</a:t>
            </a:r>
          </a:p>
          <a:p>
            <a:r>
              <a:rPr lang="en-US" baseline="0" dirty="0" smtClean="0"/>
              <a:t>Otherwise, they globally steal objects from anywhere and processes, while also periodically checking if they can now move back to the local mode and be busy</a:t>
            </a:r>
            <a:endParaRPr lang="en-US" dirty="0"/>
          </a:p>
        </p:txBody>
      </p:sp>
      <p:sp>
        <p:nvSpPr>
          <p:cNvPr id="4" name="Slide Number Placeholder 3"/>
          <p:cNvSpPr>
            <a:spLocks noGrp="1"/>
          </p:cNvSpPr>
          <p:nvPr>
            <p:ph type="sldNum" sz="quarter" idx="10"/>
          </p:nvPr>
        </p:nvSpPr>
        <p:spPr/>
        <p:txBody>
          <a:bodyPr/>
          <a:lstStyle/>
          <a:p>
            <a:fld id="{D7856DE7-106C-284D-BAEF-8BE9751F17A4}" type="slidenum">
              <a:rPr lang="fr-FR" smtClean="0"/>
              <a:pPr/>
              <a:t>26</a:t>
            </a:fld>
            <a:endParaRPr lang="fr-FR"/>
          </a:p>
        </p:txBody>
      </p:sp>
    </p:spTree>
    <p:extLst>
      <p:ext uri="{BB962C8B-B14F-4D97-AF65-F5344CB8AC3E}">
        <p14:creationId xmlns:p14="http://schemas.microsoft.com/office/powerpoint/2010/main" val="3625906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 performance is either in terms of completion</a:t>
            </a:r>
            <a:r>
              <a:rPr lang="en-US" baseline="0" dirty="0" smtClean="0"/>
              <a:t> time, or app throughput in bops/sec. we report app performance speedup relative to existing GCs. And so higher is better</a:t>
            </a:r>
            <a:endParaRPr lang="en-US" dirty="0"/>
          </a:p>
        </p:txBody>
      </p:sp>
      <p:sp>
        <p:nvSpPr>
          <p:cNvPr id="4" name="Slide Number Placeholder 3"/>
          <p:cNvSpPr>
            <a:spLocks noGrp="1"/>
          </p:cNvSpPr>
          <p:nvPr>
            <p:ph type="sldNum" sz="quarter" idx="10"/>
          </p:nvPr>
        </p:nvSpPr>
        <p:spPr/>
        <p:txBody>
          <a:bodyPr/>
          <a:lstStyle/>
          <a:p>
            <a:fld id="{D7856DE7-106C-284D-BAEF-8BE9751F17A4}" type="slidenum">
              <a:rPr lang="fr-FR" smtClean="0"/>
              <a:pPr/>
              <a:t>28</a:t>
            </a:fld>
            <a:endParaRPr lang="fr-FR"/>
          </a:p>
        </p:txBody>
      </p:sp>
    </p:spTree>
    <p:extLst>
      <p:ext uri="{BB962C8B-B14F-4D97-AF65-F5344CB8AC3E}">
        <p14:creationId xmlns:p14="http://schemas.microsoft.com/office/powerpoint/2010/main" val="2510378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slide u</a:t>
            </a:r>
            <a:r>
              <a:rPr lang="en-US" baseline="0" dirty="0" smtClean="0"/>
              <a:t> see the </a:t>
            </a:r>
            <a:r>
              <a:rPr lang="en-US" baseline="0" dirty="0" err="1" smtClean="0"/>
              <a:t>gc</a:t>
            </a:r>
            <a:r>
              <a:rPr lang="en-US" baseline="0" dirty="0" smtClean="0"/>
              <a:t> throughput in case of the 4 application, when ran on </a:t>
            </a:r>
            <a:r>
              <a:rPr lang="en-US" baseline="0" dirty="0" err="1" smtClean="0"/>
              <a:t>amd</a:t>
            </a:r>
            <a:r>
              <a:rPr lang="en-US" baseline="0" dirty="0" smtClean="0"/>
              <a:t> 48-core machine</a:t>
            </a:r>
          </a:p>
          <a:p>
            <a:endParaRPr lang="en-US" baseline="0" dirty="0" smtClean="0"/>
          </a:p>
          <a:p>
            <a:r>
              <a:rPr lang="en-US" baseline="0" dirty="0" smtClean="0"/>
              <a:t>X-axis is different heap sizes</a:t>
            </a:r>
            <a:endParaRPr lang="en-US" dirty="0"/>
          </a:p>
        </p:txBody>
      </p:sp>
      <p:sp>
        <p:nvSpPr>
          <p:cNvPr id="4" name="Slide Number Placeholder 3"/>
          <p:cNvSpPr>
            <a:spLocks noGrp="1"/>
          </p:cNvSpPr>
          <p:nvPr>
            <p:ph type="sldNum" sz="quarter" idx="10"/>
          </p:nvPr>
        </p:nvSpPr>
        <p:spPr/>
        <p:txBody>
          <a:bodyPr/>
          <a:lstStyle/>
          <a:p>
            <a:fld id="{D7856DE7-106C-284D-BAEF-8BE9751F17A4}" type="slidenum">
              <a:rPr lang="fr-FR" smtClean="0"/>
              <a:pPr/>
              <a:t>30</a:t>
            </a:fld>
            <a:endParaRPr lang="fr-FR"/>
          </a:p>
        </p:txBody>
      </p:sp>
    </p:spTree>
    <p:extLst>
      <p:ext uri="{BB962C8B-B14F-4D97-AF65-F5344CB8AC3E}">
        <p14:creationId xmlns:p14="http://schemas.microsoft.com/office/powerpoint/2010/main" val="2477084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that we substantially improve the GC throughput as compared to both</a:t>
            </a:r>
            <a:r>
              <a:rPr lang="en-US" baseline="0" dirty="0" smtClean="0"/>
              <a:t> Improved PS, and NAPS.</a:t>
            </a:r>
          </a:p>
          <a:p>
            <a:endParaRPr lang="en-US" baseline="0" dirty="0" smtClean="0"/>
          </a:p>
          <a:p>
            <a:r>
              <a:rPr lang="en-US" baseline="0" dirty="0" smtClean="0"/>
              <a:t>On average, we roughly multiple the GC performance by 2</a:t>
            </a:r>
            <a:endParaRPr lang="en-US" dirty="0"/>
          </a:p>
        </p:txBody>
      </p:sp>
      <p:sp>
        <p:nvSpPr>
          <p:cNvPr id="4" name="Slide Number Placeholder 3"/>
          <p:cNvSpPr>
            <a:spLocks noGrp="1"/>
          </p:cNvSpPr>
          <p:nvPr>
            <p:ph type="sldNum" sz="quarter" idx="10"/>
          </p:nvPr>
        </p:nvSpPr>
        <p:spPr/>
        <p:txBody>
          <a:bodyPr/>
          <a:lstStyle/>
          <a:p>
            <a:fld id="{D7856DE7-106C-284D-BAEF-8BE9751F17A4}" type="slidenum">
              <a:rPr lang="fr-FR" smtClean="0"/>
              <a:pPr/>
              <a:t>31</a:t>
            </a:fld>
            <a:endParaRPr lang="fr-FR"/>
          </a:p>
        </p:txBody>
      </p:sp>
    </p:spTree>
    <p:extLst>
      <p:ext uri="{BB962C8B-B14F-4D97-AF65-F5344CB8AC3E}">
        <p14:creationId xmlns:p14="http://schemas.microsoft.com/office/powerpoint/2010/main" val="1157121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improvement in GC performance is not limited to the </a:t>
            </a:r>
            <a:r>
              <a:rPr lang="en-US" dirty="0" err="1" smtClean="0"/>
              <a:t>amd</a:t>
            </a:r>
            <a:r>
              <a:rPr lang="en-US" dirty="0" smtClean="0"/>
              <a:t> machine.</a:t>
            </a:r>
            <a:r>
              <a:rPr lang="en-US" baseline="0" dirty="0" smtClean="0"/>
              <a:t> We also perform outperform on the intel machine.</a:t>
            </a:r>
          </a:p>
          <a:p>
            <a:endParaRPr lang="en-US" baseline="0" dirty="0" smtClean="0"/>
          </a:p>
          <a:p>
            <a:r>
              <a:rPr lang="en-US" baseline="0" dirty="0" smtClean="0"/>
              <a:t>This shows that our design is not customized for a specific architecture</a:t>
            </a:r>
            <a:endParaRPr lang="en-US" dirty="0"/>
          </a:p>
        </p:txBody>
      </p:sp>
      <p:sp>
        <p:nvSpPr>
          <p:cNvPr id="4" name="Slide Number Placeholder 3"/>
          <p:cNvSpPr>
            <a:spLocks noGrp="1"/>
          </p:cNvSpPr>
          <p:nvPr>
            <p:ph type="sldNum" sz="quarter" idx="10"/>
          </p:nvPr>
        </p:nvSpPr>
        <p:spPr/>
        <p:txBody>
          <a:bodyPr/>
          <a:lstStyle/>
          <a:p>
            <a:fld id="{D7856DE7-106C-284D-BAEF-8BE9751F17A4}" type="slidenum">
              <a:rPr lang="fr-FR" smtClean="0"/>
              <a:pPr/>
              <a:t>32</a:t>
            </a:fld>
            <a:endParaRPr lang="fr-FR"/>
          </a:p>
        </p:txBody>
      </p:sp>
    </p:spTree>
    <p:extLst>
      <p:ext uri="{BB962C8B-B14F-4D97-AF65-F5344CB8AC3E}">
        <p14:creationId xmlns:p14="http://schemas.microsoft.com/office/powerpoint/2010/main" val="3731796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on to GC</a:t>
            </a:r>
            <a:r>
              <a:rPr lang="en-US" baseline="0" dirty="0" smtClean="0"/>
              <a:t> throughput scalability. When comparing </a:t>
            </a:r>
            <a:r>
              <a:rPr lang="en-US" baseline="0" dirty="0" err="1" smtClean="0"/>
              <a:t>numagic</a:t>
            </a:r>
            <a:r>
              <a:rPr lang="en-US" baseline="0" dirty="0" smtClean="0"/>
              <a:t> with all the existing GCs, it scales substantially better than others. </a:t>
            </a:r>
            <a:endParaRPr lang="en-US" dirty="0" smtClean="0"/>
          </a:p>
          <a:p>
            <a:endParaRPr lang="en-US" dirty="0" smtClean="0"/>
          </a:p>
          <a:p>
            <a:r>
              <a:rPr lang="en-US" dirty="0" smtClean="0"/>
              <a:t>In the end: “Let us see how it translates to application performance</a:t>
            </a:r>
            <a:r>
              <a:rPr lang="en-US" dirty="0" smtClean="0"/>
              <a:t>”. After</a:t>
            </a:r>
            <a:r>
              <a:rPr lang="en-US" baseline="0" dirty="0" smtClean="0"/>
              <a:t> all we claimed in the beginning that GC performance improvement must have direct impact on the application performance.</a:t>
            </a:r>
            <a:endParaRPr lang="en-US" dirty="0"/>
          </a:p>
        </p:txBody>
      </p:sp>
      <p:sp>
        <p:nvSpPr>
          <p:cNvPr id="4" name="Slide Number Placeholder 3"/>
          <p:cNvSpPr>
            <a:spLocks noGrp="1"/>
          </p:cNvSpPr>
          <p:nvPr>
            <p:ph type="sldNum" sz="quarter" idx="10"/>
          </p:nvPr>
        </p:nvSpPr>
        <p:spPr/>
        <p:txBody>
          <a:bodyPr/>
          <a:lstStyle/>
          <a:p>
            <a:fld id="{D7856DE7-106C-284D-BAEF-8BE9751F17A4}" type="slidenum">
              <a:rPr lang="fr-FR" smtClean="0"/>
              <a:pPr/>
              <a:t>33</a:t>
            </a:fld>
            <a:endParaRPr lang="fr-FR"/>
          </a:p>
        </p:txBody>
      </p:sp>
    </p:spTree>
    <p:extLst>
      <p:ext uri="{BB962C8B-B14F-4D97-AF65-F5344CB8AC3E}">
        <p14:creationId xmlns:p14="http://schemas.microsoft.com/office/powerpoint/2010/main" val="1851095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it is indeed true. In fact, we make substantial impact on app performance</a:t>
            </a:r>
            <a:endParaRPr lang="en-US" dirty="0" smtClean="0"/>
          </a:p>
          <a:p>
            <a:endParaRPr lang="en-US" dirty="0" smtClean="0"/>
          </a:p>
          <a:p>
            <a:r>
              <a:rPr lang="en-US" dirty="0" smtClean="0"/>
              <a:t>We can see in this figure that </a:t>
            </a:r>
            <a:r>
              <a:rPr lang="en-US" dirty="0" err="1" smtClean="0"/>
              <a:t>numagic</a:t>
            </a:r>
            <a:r>
              <a:rPr lang="en-US" baseline="0" dirty="0" smtClean="0"/>
              <a:t> ensures that the application speeds up up-to </a:t>
            </a:r>
            <a:r>
              <a:rPr lang="en-US" baseline="0" dirty="0" smtClean="0"/>
              <a:t>94% </a:t>
            </a:r>
            <a:r>
              <a:rPr lang="en-US" baseline="0" dirty="0" smtClean="0"/>
              <a:t>as compared when other GC are used. This translates to application taking almost half of the total time in completion.</a:t>
            </a:r>
          </a:p>
          <a:p>
            <a:endParaRPr lang="en-US" baseline="0" dirty="0" smtClean="0"/>
          </a:p>
          <a:p>
            <a:r>
              <a:rPr lang="en-US" baseline="0" dirty="0" smtClean="0"/>
              <a:t>Even the smallest improvement, in case of SPECjbb2005, is around </a:t>
            </a:r>
            <a:r>
              <a:rPr lang="en-US" baseline="0" dirty="0" smtClean="0"/>
              <a:t>27% </a:t>
            </a:r>
            <a:r>
              <a:rPr lang="en-US" baseline="0" dirty="0" smtClean="0"/>
              <a:t>as compared to PS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7856DE7-106C-284D-BAEF-8BE9751F17A4}" type="slidenum">
              <a:rPr lang="fr-FR" smtClean="0"/>
              <a:pPr/>
              <a:t>34</a:t>
            </a:fld>
            <a:endParaRPr lang="fr-FR"/>
          </a:p>
        </p:txBody>
      </p:sp>
    </p:spTree>
    <p:extLst>
      <p:ext uri="{BB962C8B-B14F-4D97-AF65-F5344CB8AC3E}">
        <p14:creationId xmlns:p14="http://schemas.microsoft.com/office/powerpoint/2010/main" val="1488529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Furthermore, </a:t>
            </a:r>
            <a:r>
              <a:rPr lang="en-US" dirty="0" err="1" smtClean="0"/>
              <a:t>numagic</a:t>
            </a:r>
            <a:r>
              <a:rPr lang="en-US" baseline="0" dirty="0" smtClean="0"/>
              <a:t> actually makes substantial improvement even when compared to NAPS. The improvement is up to 37%</a:t>
            </a:r>
          </a:p>
        </p:txBody>
      </p:sp>
      <p:sp>
        <p:nvSpPr>
          <p:cNvPr id="4" name="Slide Number Placeholder 3"/>
          <p:cNvSpPr>
            <a:spLocks noGrp="1"/>
          </p:cNvSpPr>
          <p:nvPr>
            <p:ph type="sldNum" sz="quarter" idx="10"/>
          </p:nvPr>
        </p:nvSpPr>
        <p:spPr/>
        <p:txBody>
          <a:bodyPr/>
          <a:lstStyle/>
          <a:p>
            <a:fld id="{D7856DE7-106C-284D-BAEF-8BE9751F17A4}" type="slidenum">
              <a:rPr lang="fr-FR" smtClean="0"/>
              <a:pPr/>
              <a:t>35</a:t>
            </a:fld>
            <a:endParaRPr lang="fr-FR"/>
          </a:p>
        </p:txBody>
      </p:sp>
    </p:spTree>
    <p:extLst>
      <p:ext uri="{BB962C8B-B14F-4D97-AF65-F5344CB8AC3E}">
        <p14:creationId xmlns:p14="http://schemas.microsoft.com/office/powerpoint/2010/main" val="237851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a:t>
            </a:r>
            <a:r>
              <a:rPr lang="en-US" baseline="0" dirty="0" smtClean="0"/>
              <a:t> well the application does, and found that GC scales very poorly on large heaps on large multicores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Why does GC performance matters? Should we really care about it?</a:t>
            </a:r>
            <a:endParaRPr lang="en-US" dirty="0" smtClean="0"/>
          </a:p>
        </p:txBody>
      </p:sp>
      <p:sp>
        <p:nvSpPr>
          <p:cNvPr id="4" name="Slide Number Placeholder 3"/>
          <p:cNvSpPr>
            <a:spLocks noGrp="1"/>
          </p:cNvSpPr>
          <p:nvPr>
            <p:ph type="sldNum" sz="quarter" idx="10"/>
          </p:nvPr>
        </p:nvSpPr>
        <p:spPr/>
        <p:txBody>
          <a:bodyPr/>
          <a:lstStyle/>
          <a:p>
            <a:fld id="{D7856DE7-106C-284D-BAEF-8BE9751F17A4}" type="slidenum">
              <a:rPr lang="fr-FR" smtClean="0"/>
              <a:pPr/>
              <a:t>3</a:t>
            </a:fld>
            <a:endParaRPr lang="fr-FR"/>
          </a:p>
        </p:txBody>
      </p:sp>
    </p:spTree>
    <p:extLst>
      <p:ext uri="{BB962C8B-B14F-4D97-AF65-F5344CB8AC3E}">
        <p14:creationId xmlns:p14="http://schemas.microsoft.com/office/powerpoint/2010/main" val="491651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Yes, GC roughly</a:t>
            </a:r>
            <a:r>
              <a:rPr lang="en-US" baseline="0" dirty="0" smtClean="0"/>
              <a:t> takes 60% time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Means GC performance will have direct impact on app </a:t>
            </a:r>
            <a:r>
              <a:rPr lang="en-US" baseline="0" dirty="0" err="1" smtClean="0"/>
              <a:t>perf</a:t>
            </a:r>
            <a:endParaRPr lang="en-US" dirty="0" smtClean="0"/>
          </a:p>
        </p:txBody>
      </p:sp>
      <p:sp>
        <p:nvSpPr>
          <p:cNvPr id="4" name="Slide Number Placeholder 3"/>
          <p:cNvSpPr>
            <a:spLocks noGrp="1"/>
          </p:cNvSpPr>
          <p:nvPr>
            <p:ph type="sldNum" sz="quarter" idx="10"/>
          </p:nvPr>
        </p:nvSpPr>
        <p:spPr/>
        <p:txBody>
          <a:bodyPr/>
          <a:lstStyle/>
          <a:p>
            <a:fld id="{D7856DE7-106C-284D-BAEF-8BE9751F17A4}" type="slidenum">
              <a:rPr lang="fr-FR" smtClean="0"/>
              <a:pPr/>
              <a:t>4</a:t>
            </a:fld>
            <a:endParaRPr lang="fr-FR"/>
          </a:p>
        </p:txBody>
      </p:sp>
    </p:spTree>
    <p:extLst>
      <p:ext uri="{BB962C8B-B14F-4D97-AF65-F5344CB8AC3E}">
        <p14:creationId xmlns:p14="http://schemas.microsoft.com/office/powerpoint/2010/main" val="1736968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what is NUMA machine</a:t>
            </a:r>
          </a:p>
          <a:p>
            <a:r>
              <a:rPr lang="en-US" dirty="0" smtClean="0"/>
              <a:t>Kind of a network of nodes, but with automatic consistency</a:t>
            </a:r>
            <a:r>
              <a:rPr lang="en-US" baseline="0" dirty="0" smtClean="0"/>
              <a:t> hence hiding distributed nature of memory</a:t>
            </a:r>
            <a:endParaRPr lang="en-US" dirty="0"/>
          </a:p>
        </p:txBody>
      </p:sp>
      <p:sp>
        <p:nvSpPr>
          <p:cNvPr id="4" name="Slide Number Placeholder 3"/>
          <p:cNvSpPr>
            <a:spLocks noGrp="1"/>
          </p:cNvSpPr>
          <p:nvPr>
            <p:ph type="sldNum" sz="quarter" idx="10"/>
          </p:nvPr>
        </p:nvSpPr>
        <p:spPr/>
        <p:txBody>
          <a:bodyPr/>
          <a:lstStyle/>
          <a:p>
            <a:fld id="{D7856DE7-106C-284D-BAEF-8BE9751F17A4}" type="slidenum">
              <a:rPr lang="fr-FR" smtClean="0"/>
              <a:pPr/>
              <a:t>6</a:t>
            </a:fld>
            <a:endParaRPr lang="fr-FR"/>
          </a:p>
        </p:txBody>
      </p:sp>
    </p:spTree>
    <p:extLst>
      <p:ext uri="{BB962C8B-B14F-4D97-AF65-F5344CB8AC3E}">
        <p14:creationId xmlns:p14="http://schemas.microsoft.com/office/powerpoint/2010/main" val="3265698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explain what is a </a:t>
            </a:r>
            <a:r>
              <a:rPr lang="en-US" baseline="0" dirty="0" smtClean="0"/>
              <a:t>GC </a:t>
            </a:r>
            <a:r>
              <a:rPr lang="en-US" dirty="0" smtClean="0"/>
              <a:t>explain </a:t>
            </a:r>
            <a:r>
              <a:rPr lang="en-US" dirty="0" smtClean="0"/>
              <a:t>"Object graph in which object == node, references == edge"</a:t>
            </a:r>
            <a:endParaRPr lang="en-US" dirty="0"/>
          </a:p>
        </p:txBody>
      </p:sp>
      <p:sp>
        <p:nvSpPr>
          <p:cNvPr id="4" name="Slide Number Placeholder 3"/>
          <p:cNvSpPr>
            <a:spLocks noGrp="1"/>
          </p:cNvSpPr>
          <p:nvPr>
            <p:ph type="sldNum" sz="quarter" idx="10"/>
          </p:nvPr>
        </p:nvSpPr>
        <p:spPr/>
        <p:txBody>
          <a:bodyPr/>
          <a:lstStyle/>
          <a:p>
            <a:fld id="{D7856DE7-106C-284D-BAEF-8BE9751F17A4}" type="slidenum">
              <a:rPr lang="fr-FR" smtClean="0"/>
              <a:pPr/>
              <a:t>7</a:t>
            </a:fld>
            <a:endParaRPr lang="fr-FR"/>
          </a:p>
        </p:txBody>
      </p:sp>
    </p:spTree>
    <p:extLst>
      <p:ext uri="{BB962C8B-B14F-4D97-AF65-F5344CB8AC3E}">
        <p14:creationId xmlns:p14="http://schemas.microsoft.com/office/powerpoint/2010/main" val="1136167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imagine</a:t>
            </a:r>
            <a:r>
              <a:rPr lang="en-US" baseline="0" dirty="0" smtClean="0"/>
              <a:t> what would happen when GC threads are running on all the nodes, and they all do remote access at the same time?</a:t>
            </a:r>
            <a:endParaRPr lang="en-US" dirty="0"/>
          </a:p>
        </p:txBody>
      </p:sp>
      <p:sp>
        <p:nvSpPr>
          <p:cNvPr id="4" name="Slide Number Placeholder 3"/>
          <p:cNvSpPr>
            <a:spLocks noGrp="1"/>
          </p:cNvSpPr>
          <p:nvPr>
            <p:ph type="sldNum" sz="quarter" idx="10"/>
          </p:nvPr>
        </p:nvSpPr>
        <p:spPr/>
        <p:txBody>
          <a:bodyPr/>
          <a:lstStyle/>
          <a:p>
            <a:fld id="{D7856DE7-106C-284D-BAEF-8BE9751F17A4}" type="slidenum">
              <a:rPr lang="fr-FR" smtClean="0"/>
              <a:pPr/>
              <a:t>11</a:t>
            </a:fld>
            <a:endParaRPr lang="fr-FR"/>
          </a:p>
        </p:txBody>
      </p:sp>
    </p:spTree>
    <p:extLst>
      <p:ext uri="{BB962C8B-B14F-4D97-AF65-F5344CB8AC3E}">
        <p14:creationId xmlns:p14="http://schemas.microsoft.com/office/powerpoint/2010/main" val="492129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could potentially saturate</a:t>
            </a:r>
            <a:r>
              <a:rPr lang="en-US" baseline="0" dirty="0" smtClean="0"/>
              <a:t> the inter-connect. Leading to very high memory access latencies</a:t>
            </a:r>
            <a:endParaRPr lang="en-US" dirty="0"/>
          </a:p>
        </p:txBody>
      </p:sp>
      <p:sp>
        <p:nvSpPr>
          <p:cNvPr id="4" name="Slide Number Placeholder 3"/>
          <p:cNvSpPr>
            <a:spLocks noGrp="1"/>
          </p:cNvSpPr>
          <p:nvPr>
            <p:ph type="sldNum" sz="quarter" idx="10"/>
          </p:nvPr>
        </p:nvSpPr>
        <p:spPr/>
        <p:txBody>
          <a:bodyPr/>
          <a:lstStyle/>
          <a:p>
            <a:fld id="{D7856DE7-106C-284D-BAEF-8BE9751F17A4}" type="slidenum">
              <a:rPr lang="fr-FR" smtClean="0"/>
              <a:pPr/>
              <a:t>12</a:t>
            </a:fld>
            <a:endParaRPr lang="fr-FR"/>
          </a:p>
        </p:txBody>
      </p:sp>
    </p:spTree>
    <p:extLst>
      <p:ext uri="{BB962C8B-B14F-4D97-AF65-F5344CB8AC3E}">
        <p14:creationId xmlns:p14="http://schemas.microsoft.com/office/powerpoint/2010/main" val="1599937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we fix the remote</a:t>
            </a:r>
            <a:r>
              <a:rPr lang="en-US" baseline="0" dirty="0" smtClean="0"/>
              <a:t> access problem? Simple, but not doing so </a:t>
            </a:r>
            <a:r>
              <a:rPr lang="en-US"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D7856DE7-106C-284D-BAEF-8BE9751F17A4}" type="slidenum">
              <a:rPr lang="fr-FR" smtClean="0"/>
              <a:pPr/>
              <a:t>14</a:t>
            </a:fld>
            <a:endParaRPr lang="fr-FR"/>
          </a:p>
        </p:txBody>
      </p:sp>
    </p:spTree>
    <p:extLst>
      <p:ext uri="{BB962C8B-B14F-4D97-AF65-F5344CB8AC3E}">
        <p14:creationId xmlns:p14="http://schemas.microsoft.com/office/powerpoint/2010/main" val="3392782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8600" y="1295400"/>
            <a:ext cx="8743001" cy="2057401"/>
          </a:xfrm>
        </p:spPr>
        <p:txBody>
          <a:bodyPr>
            <a:normAutofit/>
          </a:bodyPr>
          <a:lstStyle>
            <a:lvl1pPr algn="ctr">
              <a:defRPr sz="3600" b="0"/>
            </a:lvl1pPr>
          </a:lstStyle>
          <a:p>
            <a:r>
              <a:rPr lang="en-US" noProof="0" dirty="0" err="1" smtClean="0"/>
              <a:t>Cliquez</a:t>
            </a:r>
            <a:r>
              <a:rPr lang="en-US" noProof="0" dirty="0" smtClean="0"/>
              <a:t> et </a:t>
            </a:r>
            <a:r>
              <a:rPr lang="en-US" noProof="0" dirty="0" err="1" smtClean="0"/>
              <a:t>modifiez</a:t>
            </a:r>
            <a:r>
              <a:rPr lang="en-US" noProof="0" dirty="0" smtClean="0"/>
              <a:t> le </a:t>
            </a:r>
            <a:r>
              <a:rPr lang="en-US" noProof="0" dirty="0" err="1" smtClean="0"/>
              <a:t>titre</a:t>
            </a:r>
            <a:endParaRPr lang="en-US" noProof="0" dirty="0"/>
          </a:p>
        </p:txBody>
      </p:sp>
      <p:sp>
        <p:nvSpPr>
          <p:cNvPr id="3" name="Sous-titre 2"/>
          <p:cNvSpPr>
            <a:spLocks noGrp="1"/>
          </p:cNvSpPr>
          <p:nvPr>
            <p:ph type="subTitle" idx="1"/>
          </p:nvPr>
        </p:nvSpPr>
        <p:spPr>
          <a:xfrm>
            <a:off x="228600" y="3886200"/>
            <a:ext cx="8743000" cy="1752600"/>
          </a:xfrm>
        </p:spPr>
        <p:txBody>
          <a:bodyPr anchor="ctr" anchorCtr="0">
            <a:normAutofit/>
          </a:bodyPr>
          <a:lstStyle>
            <a:lvl1pPr marL="0" indent="0" algn="ctr">
              <a:buNone/>
              <a:defRPr sz="2400">
                <a:solidFill>
                  <a:srgbClr val="8662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err="1" smtClean="0"/>
              <a:t>Cliquez</a:t>
            </a:r>
            <a:r>
              <a:rPr lang="en-US" noProof="0" dirty="0" smtClean="0"/>
              <a:t> pour modifier le style des </a:t>
            </a:r>
            <a:r>
              <a:rPr lang="en-US" noProof="0" dirty="0" err="1" smtClean="0"/>
              <a:t>sous-titres</a:t>
            </a:r>
            <a:r>
              <a:rPr lang="en-US" noProof="0" dirty="0" smtClean="0"/>
              <a:t> du masque</a:t>
            </a:r>
            <a:endParaRPr lang="en-US" noProof="0" dirty="0"/>
          </a:p>
        </p:txBody>
      </p:sp>
      <p:sp>
        <p:nvSpPr>
          <p:cNvPr id="4" name="Espace réservé de la date 3"/>
          <p:cNvSpPr>
            <a:spLocks noGrp="1"/>
          </p:cNvSpPr>
          <p:nvPr>
            <p:ph type="dt" sz="half" idx="10"/>
          </p:nvPr>
        </p:nvSpPr>
        <p:spPr/>
        <p:txBody>
          <a:bodyPr/>
          <a:lstStyle/>
          <a:p>
            <a:fld id="{F05E99F0-6248-4CC6-B772-4AC8CB02AA5F}" type="datetime1">
              <a:rPr lang="fr-FR" noProof="0" smtClean="0"/>
              <a:t>18/03/2015</a:t>
            </a:fld>
            <a:endParaRPr lang="en-US" noProof="0"/>
          </a:p>
        </p:txBody>
      </p:sp>
      <p:sp>
        <p:nvSpPr>
          <p:cNvPr id="5" name="Espace réservé du pied de page 4"/>
          <p:cNvSpPr>
            <a:spLocks noGrp="1"/>
          </p:cNvSpPr>
          <p:nvPr>
            <p:ph type="ftr" sz="quarter" idx="11"/>
          </p:nvPr>
        </p:nvSpPr>
        <p:spPr/>
        <p:txBody>
          <a:bodyPr/>
          <a:lstStyle/>
          <a:p>
            <a:r>
              <a:rPr lang="en-US" noProof="0" smtClean="0"/>
              <a:t>Lokesh Gidra</a:t>
            </a:r>
            <a:endParaRPr lang="en-US" noProof="0"/>
          </a:p>
        </p:txBody>
      </p:sp>
      <p:sp>
        <p:nvSpPr>
          <p:cNvPr id="6" name="Espace réservé du numéro de diapositive 5"/>
          <p:cNvSpPr>
            <a:spLocks noGrp="1"/>
          </p:cNvSpPr>
          <p:nvPr>
            <p:ph type="sldNum" sz="quarter" idx="12"/>
          </p:nvPr>
        </p:nvSpPr>
        <p:spPr/>
        <p:txBody>
          <a:bodyPr/>
          <a:lstStyle/>
          <a:p>
            <a:fld id="{1E092719-9E6D-4242-94B8-4143167E1437}" type="slidenum">
              <a:rPr lang="en-US" noProof="0" smtClean="0"/>
              <a:pPr/>
              <a:t>‹#›</a:t>
            </a:fld>
            <a:endParaRPr lang="en-US" noProof="0"/>
          </a:p>
        </p:txBody>
      </p:sp>
      <p:sp>
        <p:nvSpPr>
          <p:cNvPr id="9" name="Rectangle 8"/>
          <p:cNvSpPr/>
          <p:nvPr userDrawn="1"/>
        </p:nvSpPr>
        <p:spPr>
          <a:xfrm>
            <a:off x="0" y="0"/>
            <a:ext cx="457200" cy="167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a:p>
        </p:txBody>
      </p:sp>
      <p:sp>
        <p:nvSpPr>
          <p:cNvPr id="13" name="Rectangle 12"/>
          <p:cNvSpPr/>
          <p:nvPr userDrawn="1"/>
        </p:nvSpPr>
        <p:spPr>
          <a:xfrm>
            <a:off x="1" y="6383810"/>
            <a:ext cx="9144000" cy="47419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04800" y="0"/>
            <a:ext cx="8839200" cy="1146984"/>
          </a:xfrm>
        </p:spPr>
        <p:txBody>
          <a:bodyPr/>
          <a:lstStyle/>
          <a:p>
            <a:r>
              <a:rPr lang="en-US" noProof="0" smtClean="0"/>
              <a:t>Cliquez et modifiez le titre</a:t>
            </a:r>
            <a:endParaRPr lang="en-US" noProof="0"/>
          </a:p>
        </p:txBody>
      </p:sp>
      <p:sp>
        <p:nvSpPr>
          <p:cNvPr id="3" name="Espace réservé du contenu 2"/>
          <p:cNvSpPr>
            <a:spLocks noGrp="1"/>
          </p:cNvSpPr>
          <p:nvPr>
            <p:ph idx="1"/>
          </p:nvPr>
        </p:nvSpPr>
        <p:spPr/>
        <p:txBody>
          <a:bodyPr/>
          <a:lstStyle/>
          <a:p>
            <a:pPr lvl="0"/>
            <a:r>
              <a:rPr lang="en-US" noProof="0" smtClean="0"/>
              <a:t>Cliquez pour modifier les styles du texte du masque</a:t>
            </a:r>
          </a:p>
          <a:p>
            <a:pPr lvl="1"/>
            <a:r>
              <a:rPr lang="en-US" noProof="0" smtClean="0"/>
              <a:t>Deuxième niveau</a:t>
            </a:r>
          </a:p>
          <a:p>
            <a:pPr lvl="2"/>
            <a:r>
              <a:rPr lang="en-US" noProof="0" smtClean="0"/>
              <a:t>Troisième niveau</a:t>
            </a:r>
          </a:p>
          <a:p>
            <a:pPr lvl="3"/>
            <a:r>
              <a:rPr lang="en-US" noProof="0" smtClean="0"/>
              <a:t>Quatrième niveau</a:t>
            </a:r>
          </a:p>
          <a:p>
            <a:pPr lvl="4"/>
            <a:r>
              <a:rPr lang="en-US" noProof="0" smtClean="0"/>
              <a:t>Cinquième niveau</a:t>
            </a:r>
            <a:endParaRPr lang="en-US" noProof="0"/>
          </a:p>
        </p:txBody>
      </p:sp>
      <p:sp>
        <p:nvSpPr>
          <p:cNvPr id="4" name="Espace réservé de la date 3"/>
          <p:cNvSpPr>
            <a:spLocks noGrp="1"/>
          </p:cNvSpPr>
          <p:nvPr>
            <p:ph type="dt" sz="half" idx="10"/>
          </p:nvPr>
        </p:nvSpPr>
        <p:spPr>
          <a:xfrm>
            <a:off x="7698080" y="6517501"/>
            <a:ext cx="990600" cy="340499"/>
          </a:xfrm>
        </p:spPr>
        <p:txBody>
          <a:bodyPr/>
          <a:lstStyle>
            <a:lvl1pPr>
              <a:defRPr>
                <a:latin typeface="Times New Roman"/>
                <a:cs typeface="Times New Roman"/>
              </a:defRPr>
            </a:lvl1pPr>
          </a:lstStyle>
          <a:p>
            <a:fld id="{442E33E7-34F1-41AA-836A-C1858648BF34}" type="datetime1">
              <a:rPr lang="fr-FR" smtClean="0"/>
              <a:t>18/03/2015</a:t>
            </a:fld>
            <a:endParaRPr lang="en-US"/>
          </a:p>
        </p:txBody>
      </p:sp>
      <p:sp>
        <p:nvSpPr>
          <p:cNvPr id="5" name="Espace réservé du pied de page 4"/>
          <p:cNvSpPr>
            <a:spLocks noGrp="1"/>
          </p:cNvSpPr>
          <p:nvPr>
            <p:ph type="ftr" sz="quarter" idx="11"/>
          </p:nvPr>
        </p:nvSpPr>
        <p:spPr>
          <a:xfrm>
            <a:off x="0" y="6517504"/>
            <a:ext cx="5592572" cy="340496"/>
          </a:xfrm>
        </p:spPr>
        <p:txBody>
          <a:bodyPr/>
          <a:lstStyle>
            <a:lvl1pPr>
              <a:defRPr>
                <a:latin typeface="Times New Roman"/>
                <a:cs typeface="Times New Roman"/>
              </a:defRPr>
            </a:lvl1pPr>
          </a:lstStyle>
          <a:p>
            <a:pPr algn="l"/>
            <a:r>
              <a:rPr lang="en-US" smtClean="0"/>
              <a:t>Lokesh Gidra</a:t>
            </a:r>
            <a:endParaRPr lang="en-US" dirty="0"/>
          </a:p>
        </p:txBody>
      </p:sp>
      <p:sp>
        <p:nvSpPr>
          <p:cNvPr id="6" name="Espace réservé du numéro de diapositive 5"/>
          <p:cNvSpPr>
            <a:spLocks noGrp="1"/>
          </p:cNvSpPr>
          <p:nvPr>
            <p:ph type="sldNum" sz="quarter" idx="12"/>
          </p:nvPr>
        </p:nvSpPr>
        <p:spPr>
          <a:xfrm>
            <a:off x="8688680" y="6517504"/>
            <a:ext cx="455320" cy="340496"/>
          </a:xfrm>
        </p:spPr>
        <p:txBody>
          <a:bodyPr/>
          <a:lstStyle>
            <a:lvl1pPr>
              <a:defRPr>
                <a:latin typeface="Times New Roman"/>
                <a:cs typeface="Times New Roman"/>
              </a:defRPr>
            </a:lvl1pPr>
          </a:lstStyle>
          <a:p>
            <a:fld id="{1E092719-9E6D-4242-94B8-4143167E14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smtClean="0"/>
              <a:t>Cliquez et modifiez le titre</a:t>
            </a:r>
            <a:endParaRPr lang="en-US" noProof="0"/>
          </a:p>
        </p:txBody>
      </p:sp>
      <p:sp>
        <p:nvSpPr>
          <p:cNvPr id="3" name="Espace réservé de la date 2"/>
          <p:cNvSpPr>
            <a:spLocks noGrp="1"/>
          </p:cNvSpPr>
          <p:nvPr>
            <p:ph type="dt" sz="half" idx="10"/>
          </p:nvPr>
        </p:nvSpPr>
        <p:spPr/>
        <p:txBody>
          <a:bodyPr/>
          <a:lstStyle/>
          <a:p>
            <a:fld id="{F9D511DE-65A5-424A-B2E4-231090571F2F}" type="datetime1">
              <a:rPr lang="fr-FR" noProof="0" smtClean="0"/>
              <a:t>18/03/2015</a:t>
            </a:fld>
            <a:endParaRPr lang="en-US" noProof="0"/>
          </a:p>
        </p:txBody>
      </p:sp>
      <p:sp>
        <p:nvSpPr>
          <p:cNvPr id="4" name="Espace réservé du pied de page 3"/>
          <p:cNvSpPr>
            <a:spLocks noGrp="1"/>
          </p:cNvSpPr>
          <p:nvPr>
            <p:ph type="ftr" sz="quarter" idx="11"/>
          </p:nvPr>
        </p:nvSpPr>
        <p:spPr/>
        <p:txBody>
          <a:bodyPr/>
          <a:lstStyle/>
          <a:p>
            <a:r>
              <a:rPr lang="en-US" noProof="0" smtClean="0"/>
              <a:t>Lokesh Gidra</a:t>
            </a:r>
            <a:endParaRPr lang="en-US" noProof="0"/>
          </a:p>
        </p:txBody>
      </p:sp>
      <p:sp>
        <p:nvSpPr>
          <p:cNvPr id="5" name="Espace réservé du numéro de diapositive 4"/>
          <p:cNvSpPr>
            <a:spLocks noGrp="1"/>
          </p:cNvSpPr>
          <p:nvPr>
            <p:ph type="sldNum" sz="quarter" idx="12"/>
          </p:nvPr>
        </p:nvSpPr>
        <p:spPr/>
        <p:txBody>
          <a:bodyPr/>
          <a:lstStyle/>
          <a:p>
            <a:fld id="{1E092719-9E6D-4242-94B8-4143167E1437}" type="slidenum">
              <a:rPr lang="en-US" noProof="0" smtClean="0"/>
              <a:pPr/>
              <a:t>‹#›</a:t>
            </a:fld>
            <a:endParaRPr 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BC505E-6467-417B-BB04-2AA625D342AE}" type="datetime1">
              <a:rPr lang="fr-FR" noProof="0" smtClean="0"/>
              <a:t>18/03/2015</a:t>
            </a:fld>
            <a:endParaRPr lang="en-US" noProof="0"/>
          </a:p>
        </p:txBody>
      </p:sp>
      <p:sp>
        <p:nvSpPr>
          <p:cNvPr id="3" name="Espace réservé du pied de page 2"/>
          <p:cNvSpPr>
            <a:spLocks noGrp="1"/>
          </p:cNvSpPr>
          <p:nvPr>
            <p:ph type="ftr" sz="quarter" idx="11"/>
          </p:nvPr>
        </p:nvSpPr>
        <p:spPr/>
        <p:txBody>
          <a:bodyPr/>
          <a:lstStyle/>
          <a:p>
            <a:r>
              <a:rPr lang="en-US" noProof="0" smtClean="0"/>
              <a:t>Lokesh Gidra</a:t>
            </a:r>
            <a:endParaRPr lang="en-US" noProof="0"/>
          </a:p>
        </p:txBody>
      </p:sp>
      <p:sp>
        <p:nvSpPr>
          <p:cNvPr id="4" name="Espace réservé du numéro de diapositive 3"/>
          <p:cNvSpPr>
            <a:spLocks noGrp="1"/>
          </p:cNvSpPr>
          <p:nvPr>
            <p:ph type="sldNum" sz="quarter" idx="12"/>
          </p:nvPr>
        </p:nvSpPr>
        <p:spPr/>
        <p:txBody>
          <a:bodyPr/>
          <a:lstStyle/>
          <a:p>
            <a:fld id="{1E092719-9E6D-4242-94B8-4143167E1437}" type="slidenum">
              <a:rPr lang="en-US" noProof="0" smtClean="0"/>
              <a:pPr/>
              <a:t>‹#›</a:t>
            </a:fld>
            <a:endParaRPr 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604BDB8-DC7C-4C7A-B208-0B77A6366EA2}" type="datetime1">
              <a:rPr lang="fr-FR" noProof="0" smtClean="0"/>
              <a:t>18/03/2015</a:t>
            </a:fld>
            <a:endParaRPr lang="en-US" noProof="0"/>
          </a:p>
        </p:txBody>
      </p:sp>
      <p:sp>
        <p:nvSpPr>
          <p:cNvPr id="3" name="Espace réservé du pied de page 2"/>
          <p:cNvSpPr>
            <a:spLocks noGrp="1"/>
          </p:cNvSpPr>
          <p:nvPr>
            <p:ph type="ftr" sz="quarter" idx="11"/>
          </p:nvPr>
        </p:nvSpPr>
        <p:spPr/>
        <p:txBody>
          <a:bodyPr/>
          <a:lstStyle/>
          <a:p>
            <a:r>
              <a:rPr lang="en-US" noProof="0" smtClean="0"/>
              <a:t>Lokesh Gidra</a:t>
            </a:r>
            <a:endParaRPr lang="en-US" noProof="0"/>
          </a:p>
        </p:txBody>
      </p:sp>
      <p:sp>
        <p:nvSpPr>
          <p:cNvPr id="4" name="Espace réservé du numéro de diapositive 3"/>
          <p:cNvSpPr>
            <a:spLocks noGrp="1"/>
          </p:cNvSpPr>
          <p:nvPr>
            <p:ph type="sldNum" sz="quarter" idx="12"/>
          </p:nvPr>
        </p:nvSpPr>
        <p:spPr/>
        <p:txBody>
          <a:bodyPr/>
          <a:lstStyle/>
          <a:p>
            <a:fld id="{1E092719-9E6D-4242-94B8-4143167E1437}" type="slidenum">
              <a:rPr lang="en-US" noProof="0" smtClean="0"/>
              <a:pPr/>
              <a:t>‹#›</a:t>
            </a:fld>
            <a:endParaRPr lang="en-US" noProof="0"/>
          </a:p>
        </p:txBody>
      </p:sp>
      <p:sp>
        <p:nvSpPr>
          <p:cNvPr id="5" name="Rectangle 4"/>
          <p:cNvSpPr/>
          <p:nvPr userDrawn="1"/>
        </p:nvSpPr>
        <p:spPr>
          <a:xfrm>
            <a:off x="0" y="6096000"/>
            <a:ext cx="9144000" cy="762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0210" y="0"/>
            <a:ext cx="8993790" cy="1146984"/>
          </a:xfrm>
          <a:prstGeom prst="rect">
            <a:avLst/>
          </a:prstGeom>
        </p:spPr>
        <p:txBody>
          <a:bodyPr vert="horz" lIns="91440" tIns="45720" rIns="91440" bIns="45720" rtlCol="0" anchor="ctr">
            <a:noAutofit/>
          </a:bodyPr>
          <a:lstStyle/>
          <a:p>
            <a:r>
              <a:rPr lang="en-US" noProof="0" dirty="0" err="1" smtClean="0"/>
              <a:t>Cliquez</a:t>
            </a:r>
            <a:r>
              <a:rPr lang="en-US" noProof="0" dirty="0" smtClean="0"/>
              <a:t> et </a:t>
            </a:r>
            <a:r>
              <a:rPr lang="en-US" noProof="0" dirty="0" err="1" smtClean="0"/>
              <a:t>modifiez</a:t>
            </a:r>
            <a:r>
              <a:rPr lang="en-US" noProof="0" dirty="0" smtClean="0"/>
              <a:t> le </a:t>
            </a:r>
            <a:r>
              <a:rPr lang="en-US" noProof="0" dirty="0" err="1" smtClean="0"/>
              <a:t>titre</a:t>
            </a:r>
            <a:endParaRPr lang="en-US" noProof="0" dirty="0"/>
          </a:p>
        </p:txBody>
      </p:sp>
      <p:sp>
        <p:nvSpPr>
          <p:cNvPr id="3" name="Espace réservé du texte 2"/>
          <p:cNvSpPr>
            <a:spLocks noGrp="1"/>
          </p:cNvSpPr>
          <p:nvPr>
            <p:ph type="body" idx="1"/>
          </p:nvPr>
        </p:nvSpPr>
        <p:spPr>
          <a:xfrm>
            <a:off x="150208" y="1295400"/>
            <a:ext cx="8993791" cy="5149550"/>
          </a:xfrm>
          <a:prstGeom prst="rect">
            <a:avLst/>
          </a:prstGeom>
        </p:spPr>
        <p:txBody>
          <a:bodyPr vert="horz" lIns="91440" tIns="45720" rIns="91440" bIns="45720" rtlCol="0">
            <a:noAutofit/>
          </a:bodyPr>
          <a:lstStyle/>
          <a:p>
            <a:pPr lvl="0"/>
            <a:r>
              <a:rPr lang="en-US" noProof="0" dirty="0" err="1" smtClean="0"/>
              <a:t>Cliquez</a:t>
            </a:r>
            <a:r>
              <a:rPr lang="en-US" noProof="0" dirty="0" smtClean="0"/>
              <a:t> pour modifier les styles du </a:t>
            </a:r>
            <a:r>
              <a:rPr lang="en-US" noProof="0" dirty="0" err="1" smtClean="0"/>
              <a:t>texte</a:t>
            </a:r>
            <a:r>
              <a:rPr lang="en-US" noProof="0" dirty="0" smtClean="0"/>
              <a:t> du masque</a:t>
            </a:r>
          </a:p>
          <a:p>
            <a:pPr lvl="1"/>
            <a:r>
              <a:rPr lang="en-US" noProof="0" dirty="0" err="1" smtClean="0"/>
              <a:t>Deuxième</a:t>
            </a:r>
            <a:r>
              <a:rPr lang="en-US" noProof="0" dirty="0" smtClean="0"/>
              <a:t> </a:t>
            </a:r>
            <a:r>
              <a:rPr lang="en-US" noProof="0" dirty="0" err="1" smtClean="0"/>
              <a:t>niveau</a:t>
            </a:r>
            <a:endParaRPr lang="en-US" noProof="0" dirty="0" smtClean="0"/>
          </a:p>
          <a:p>
            <a:pPr lvl="2"/>
            <a:r>
              <a:rPr lang="en-US" noProof="0" dirty="0" err="1" smtClean="0"/>
              <a:t>Troisième</a:t>
            </a:r>
            <a:r>
              <a:rPr lang="en-US" noProof="0" dirty="0" smtClean="0"/>
              <a:t> </a:t>
            </a:r>
            <a:r>
              <a:rPr lang="en-US" noProof="0" dirty="0" err="1" smtClean="0"/>
              <a:t>niveau</a:t>
            </a:r>
            <a:endParaRPr lang="en-US" noProof="0" dirty="0" smtClean="0"/>
          </a:p>
          <a:p>
            <a:pPr lvl="3"/>
            <a:r>
              <a:rPr lang="en-US" noProof="0" dirty="0" err="1" smtClean="0"/>
              <a:t>Quatrième</a:t>
            </a:r>
            <a:r>
              <a:rPr lang="en-US" noProof="0" dirty="0" smtClean="0"/>
              <a:t> </a:t>
            </a:r>
            <a:r>
              <a:rPr lang="en-US" noProof="0" dirty="0" err="1" smtClean="0"/>
              <a:t>niveau</a:t>
            </a:r>
            <a:endParaRPr lang="en-US" noProof="0" dirty="0" smtClean="0"/>
          </a:p>
          <a:p>
            <a:pPr lvl="4"/>
            <a:r>
              <a:rPr lang="en-US" noProof="0" dirty="0" err="1" smtClean="0"/>
              <a:t>Cinquième</a:t>
            </a:r>
            <a:r>
              <a:rPr lang="en-US" noProof="0" dirty="0" smtClean="0"/>
              <a:t> </a:t>
            </a:r>
            <a:r>
              <a:rPr lang="en-US" noProof="0" dirty="0" err="1" smtClean="0"/>
              <a:t>niveau</a:t>
            </a:r>
            <a:endParaRPr lang="en-US" noProof="0" dirty="0"/>
          </a:p>
        </p:txBody>
      </p:sp>
      <p:sp>
        <p:nvSpPr>
          <p:cNvPr id="4" name="Espace réservé de la date 3"/>
          <p:cNvSpPr>
            <a:spLocks noGrp="1"/>
          </p:cNvSpPr>
          <p:nvPr>
            <p:ph type="dt" sz="half" idx="2"/>
          </p:nvPr>
        </p:nvSpPr>
        <p:spPr>
          <a:xfrm>
            <a:off x="7698080" y="6517503"/>
            <a:ext cx="990600" cy="340499"/>
          </a:xfrm>
          <a:prstGeom prst="rect">
            <a:avLst/>
          </a:prstGeom>
          <a:noFill/>
          <a:ln>
            <a:noFill/>
          </a:ln>
        </p:spPr>
        <p:txBody>
          <a:bodyPr vert="horz" lIns="91440" tIns="45720" rIns="91440" bIns="45720" rtlCol="0" anchor="ctr"/>
          <a:lstStyle>
            <a:lvl1pPr algn="r">
              <a:defRPr sz="1400">
                <a:solidFill>
                  <a:srgbClr val="000000"/>
                </a:solidFill>
                <a:latin typeface="Times New Roman"/>
                <a:cs typeface="Times New Roman"/>
              </a:defRPr>
            </a:lvl1pPr>
          </a:lstStyle>
          <a:p>
            <a:fld id="{0B56EDDC-93C2-4028-99E2-E33C52A3BDB2}" type="datetime1">
              <a:rPr lang="fr-FR" smtClean="0"/>
              <a:t>18/03/2015</a:t>
            </a:fld>
            <a:endParaRPr lang="en-US" dirty="0"/>
          </a:p>
        </p:txBody>
      </p:sp>
      <p:sp>
        <p:nvSpPr>
          <p:cNvPr id="5" name="Espace réservé du pied de page 4"/>
          <p:cNvSpPr>
            <a:spLocks noGrp="1"/>
          </p:cNvSpPr>
          <p:nvPr>
            <p:ph type="ftr" sz="quarter" idx="3"/>
          </p:nvPr>
        </p:nvSpPr>
        <p:spPr>
          <a:xfrm>
            <a:off x="0" y="6517504"/>
            <a:ext cx="5592572" cy="340498"/>
          </a:xfrm>
          <a:prstGeom prst="rect">
            <a:avLst/>
          </a:prstGeom>
          <a:noFill/>
          <a:ln>
            <a:noFill/>
          </a:ln>
        </p:spPr>
        <p:txBody>
          <a:bodyPr vert="horz" lIns="91440" tIns="45720" rIns="91440" bIns="45720" rtlCol="0" anchor="ctr"/>
          <a:lstStyle>
            <a:lvl1pPr algn="l">
              <a:defRPr sz="1400">
                <a:solidFill>
                  <a:srgbClr val="000000"/>
                </a:solidFill>
                <a:latin typeface="Times New Roman"/>
                <a:cs typeface="Times New Roman"/>
              </a:defRPr>
            </a:lvl1pPr>
          </a:lstStyle>
          <a:p>
            <a:r>
              <a:rPr lang="en-US" smtClean="0"/>
              <a:t>Lokesh Gidra</a:t>
            </a:r>
            <a:endParaRPr lang="en-US" dirty="0"/>
          </a:p>
        </p:txBody>
      </p:sp>
      <p:sp>
        <p:nvSpPr>
          <p:cNvPr id="6" name="Espace réservé du numéro de diapositive 5"/>
          <p:cNvSpPr>
            <a:spLocks noGrp="1"/>
          </p:cNvSpPr>
          <p:nvPr>
            <p:ph type="sldNum" sz="quarter" idx="4"/>
          </p:nvPr>
        </p:nvSpPr>
        <p:spPr>
          <a:xfrm>
            <a:off x="8688680" y="6517502"/>
            <a:ext cx="455320" cy="340499"/>
          </a:xfrm>
          <a:prstGeom prst="rect">
            <a:avLst/>
          </a:prstGeom>
          <a:noFill/>
          <a:ln>
            <a:noFill/>
          </a:ln>
        </p:spPr>
        <p:txBody>
          <a:bodyPr vert="horz" lIns="91440" tIns="45720" rIns="91440" bIns="45720" rtlCol="0" anchor="ctr"/>
          <a:lstStyle>
            <a:lvl1pPr algn="l">
              <a:defRPr sz="1400">
                <a:solidFill>
                  <a:schemeClr val="tx1"/>
                </a:solidFill>
                <a:latin typeface="Times New Roman"/>
                <a:cs typeface="Times New Roman"/>
              </a:defRPr>
            </a:lvl1pPr>
          </a:lstStyle>
          <a:p>
            <a:pPr algn="r"/>
            <a:fld id="{1E092719-9E6D-4242-94B8-4143167E1437}" type="slidenum">
              <a:rPr lang="en-US" smtClean="0"/>
              <a:pPr algn="r"/>
              <a:t>‹#›</a:t>
            </a:fld>
            <a:endParaRPr lang="en-US" dirty="0"/>
          </a:p>
        </p:txBody>
      </p:sp>
      <p:sp>
        <p:nvSpPr>
          <p:cNvPr id="13" name="Rectangle 12"/>
          <p:cNvSpPr/>
          <p:nvPr userDrawn="1"/>
        </p:nvSpPr>
        <p:spPr>
          <a:xfrm>
            <a:off x="6583172" y="6517502"/>
            <a:ext cx="1905000" cy="340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noProof="0" dirty="0">
              <a:solidFill>
                <a:srgbClr val="595959"/>
              </a:solidFill>
              <a:latin typeface="Times New Roman"/>
              <a:cs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dt="0"/>
  <p:txStyles>
    <p:titleStyle>
      <a:lvl1pPr algn="l" defTabSz="457200" rtl="0" eaLnBrk="1" latinLnBrk="0" hangingPunct="1">
        <a:spcBef>
          <a:spcPct val="0"/>
        </a:spcBef>
        <a:buNone/>
        <a:defRPr sz="3600" b="0" kern="1200">
          <a:solidFill>
            <a:srgbClr val="20009D"/>
          </a:solidFill>
          <a:latin typeface="Times New Roman"/>
          <a:ea typeface="+mj-ea"/>
          <a:cs typeface="Times New Roman"/>
        </a:defRPr>
      </a:lvl1pPr>
    </p:titleStyle>
    <p:bodyStyle>
      <a:lvl1pPr marL="342900" indent="-342900" algn="l" defTabSz="457200" rtl="0" eaLnBrk="1" latinLnBrk="0" hangingPunct="1">
        <a:spcBef>
          <a:spcPct val="20000"/>
        </a:spcBef>
        <a:buClr>
          <a:srgbClr val="20009D"/>
        </a:buClr>
        <a:buFont typeface="Lucida Grande"/>
        <a:buChar char="◼"/>
        <a:defRPr sz="26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rgbClr val="866257"/>
        </a:buClr>
        <a:buFont typeface="Arial"/>
        <a:buChar char="•"/>
        <a:defRPr sz="24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rgbClr val="20009D"/>
        </a:buClr>
        <a:buFont typeface="Lucida Grande"/>
        <a:buChar char="–"/>
        <a:defRPr sz="20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18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Courier New"/>
        <a:buChar char="o"/>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en-US" dirty="0" err="1" smtClean="0"/>
              <a:t>NumaGiC</a:t>
            </a:r>
            <a:r>
              <a:rPr lang="en-US" dirty="0" smtClean="0"/>
              <a:t>: </a:t>
            </a:r>
            <a:br>
              <a:rPr lang="en-US" dirty="0" smtClean="0"/>
            </a:br>
            <a:r>
              <a:rPr lang="en-US" dirty="0" smtClean="0"/>
              <a:t>A garbage collector for big-data </a:t>
            </a:r>
            <a:br>
              <a:rPr lang="en-US" dirty="0" smtClean="0"/>
            </a:br>
            <a:r>
              <a:rPr lang="en-US" dirty="0" smtClean="0"/>
              <a:t>on big NUMA machines </a:t>
            </a:r>
            <a:endParaRPr lang="en-US" dirty="0"/>
          </a:p>
        </p:txBody>
      </p:sp>
      <p:sp>
        <p:nvSpPr>
          <p:cNvPr id="3" name="Sous-titre 2"/>
          <p:cNvSpPr>
            <a:spLocks noGrp="1"/>
          </p:cNvSpPr>
          <p:nvPr>
            <p:ph type="subTitle" idx="1"/>
          </p:nvPr>
        </p:nvSpPr>
        <p:spPr>
          <a:xfrm>
            <a:off x="228600" y="3886200"/>
            <a:ext cx="8743000" cy="2063080"/>
          </a:xfrm>
        </p:spPr>
        <p:txBody>
          <a:bodyPr>
            <a:normAutofit/>
          </a:bodyPr>
          <a:lstStyle/>
          <a:p>
            <a:r>
              <a:rPr lang="en-US" b="1" i="1" u="sng" dirty="0" err="1" smtClean="0"/>
              <a:t>Lokesh</a:t>
            </a:r>
            <a:r>
              <a:rPr lang="en-US" b="1" i="1" u="sng" dirty="0" smtClean="0"/>
              <a:t> </a:t>
            </a:r>
            <a:r>
              <a:rPr lang="en-US" b="1" i="1" u="sng" dirty="0" err="1" smtClean="0"/>
              <a:t>Gidra</a:t>
            </a:r>
            <a:r>
              <a:rPr lang="fr-FR" baseline="30000" dirty="0" smtClean="0"/>
              <a:t>‡</a:t>
            </a:r>
            <a:r>
              <a:rPr lang="en-US" i="1" dirty="0" smtClean="0"/>
              <a:t>, </a:t>
            </a:r>
            <a:r>
              <a:rPr lang="en-US" i="1" dirty="0" err="1" smtClean="0"/>
              <a:t>Gaël</a:t>
            </a:r>
            <a:r>
              <a:rPr lang="en-US" i="1" dirty="0" smtClean="0"/>
              <a:t> Thomas</a:t>
            </a:r>
            <a:r>
              <a:rPr lang="fr-FR" baseline="30000" dirty="0" smtClean="0"/>
              <a:t>✵</a:t>
            </a:r>
            <a:r>
              <a:rPr lang="en-US" i="1" dirty="0" smtClean="0"/>
              <a:t>, </a:t>
            </a:r>
            <a:r>
              <a:rPr lang="en-US" i="1" dirty="0" err="1" smtClean="0"/>
              <a:t>Julien</a:t>
            </a:r>
            <a:r>
              <a:rPr lang="en-US" i="1" dirty="0" smtClean="0"/>
              <a:t> </a:t>
            </a:r>
            <a:r>
              <a:rPr lang="en-US" i="1" dirty="0" err="1" smtClean="0"/>
              <a:t>Sopena</a:t>
            </a:r>
            <a:r>
              <a:rPr lang="fr-FR" baseline="30000" dirty="0" smtClean="0"/>
              <a:t>‡</a:t>
            </a:r>
            <a:r>
              <a:rPr lang="en-US" i="1" dirty="0" smtClean="0"/>
              <a:t>,</a:t>
            </a:r>
          </a:p>
          <a:p>
            <a:r>
              <a:rPr lang="en-US" i="1" dirty="0" smtClean="0"/>
              <a:t>Marc Shapiro</a:t>
            </a:r>
            <a:r>
              <a:rPr lang="fr-FR" baseline="30000" dirty="0" smtClean="0"/>
              <a:t>‡</a:t>
            </a:r>
            <a:r>
              <a:rPr lang="fr-FR" dirty="0" smtClean="0"/>
              <a:t>, </a:t>
            </a:r>
            <a:r>
              <a:rPr lang="fr-FR" i="1" dirty="0" smtClean="0"/>
              <a:t>Nhan Nguyen</a:t>
            </a:r>
            <a:r>
              <a:rPr lang="fr-FR" i="1" baseline="30000" dirty="0" smtClean="0"/>
              <a:t>♀</a:t>
            </a:r>
            <a:endParaRPr lang="en-US" i="1" baseline="30000" dirty="0" smtClean="0"/>
          </a:p>
          <a:p>
            <a:endParaRPr lang="en-US" i="1" dirty="0" smtClean="0"/>
          </a:p>
          <a:p>
            <a:r>
              <a:rPr lang="fr-FR" sz="2000" baseline="30000" dirty="0" smtClean="0"/>
              <a:t>‡ </a:t>
            </a:r>
            <a:r>
              <a:rPr lang="en-US" sz="2000" i="1" dirty="0" smtClean="0"/>
              <a:t>LIP6/UPMC-INRIA		</a:t>
            </a:r>
            <a:r>
              <a:rPr lang="fr-FR" sz="2000" baseline="30000" dirty="0" smtClean="0"/>
              <a:t>✵</a:t>
            </a:r>
            <a:r>
              <a:rPr lang="en-US" sz="2000" i="1" dirty="0" smtClean="0"/>
              <a:t>Telecom </a:t>
            </a:r>
            <a:r>
              <a:rPr lang="en-US" sz="2000" i="1" dirty="0" err="1" smtClean="0"/>
              <a:t>SudParis</a:t>
            </a:r>
            <a:r>
              <a:rPr lang="en-US" sz="2000" i="1" dirty="0" smtClean="0"/>
              <a:t>		</a:t>
            </a:r>
            <a:r>
              <a:rPr lang="fr-FR" sz="2000" i="1" dirty="0"/>
              <a:t> </a:t>
            </a:r>
            <a:r>
              <a:rPr lang="fr-FR" sz="2000" i="1" baseline="30000" dirty="0" smtClean="0"/>
              <a:t>♀</a:t>
            </a:r>
            <a:r>
              <a:rPr lang="en-US" sz="2000" i="1" dirty="0" smtClean="0"/>
              <a:t>Chalmers University</a:t>
            </a:r>
          </a:p>
          <a:p>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GCs don’t scale because machines are NUMA</a:t>
            </a:r>
            <a:endParaRPr lang="en-US" dirty="0"/>
          </a:p>
        </p:txBody>
      </p:sp>
      <p:sp>
        <p:nvSpPr>
          <p:cNvPr id="224" name="Espace réservé du contenu 223"/>
          <p:cNvSpPr>
            <a:spLocks noGrp="1"/>
          </p:cNvSpPr>
          <p:nvPr>
            <p:ph idx="1"/>
          </p:nvPr>
        </p:nvSpPr>
        <p:spPr/>
        <p:txBody>
          <a:bodyPr/>
          <a:lstStyle/>
          <a:p>
            <a:pPr lvl="0" defTabSz="914400">
              <a:buClr>
                <a:srgbClr val="0000FF"/>
              </a:buClr>
              <a:buNone/>
              <a:defRPr/>
            </a:pPr>
            <a:r>
              <a:rPr lang="en-US" dirty="0" smtClean="0"/>
              <a:t>A GC thread thus silently traverses remote references</a:t>
            </a:r>
          </a:p>
          <a:p>
            <a:pPr lvl="0" defTabSz="914400">
              <a:buClr>
                <a:srgbClr val="0000FF"/>
              </a:buClr>
              <a:buNone/>
              <a:defRPr/>
            </a:pPr>
            <a:r>
              <a:rPr lang="en-US" dirty="0" smtClean="0"/>
              <a:t>	and continues its graph traversal on any node</a:t>
            </a:r>
          </a:p>
        </p:txBody>
      </p:sp>
      <p:sp>
        <p:nvSpPr>
          <p:cNvPr id="225" name="Cylindre 76"/>
          <p:cNvSpPr/>
          <p:nvPr/>
        </p:nvSpPr>
        <p:spPr>
          <a:xfrm rot="16200000">
            <a:off x="6240744" y="3561854"/>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26" name="Cylindre 67"/>
          <p:cNvSpPr/>
          <p:nvPr/>
        </p:nvSpPr>
        <p:spPr>
          <a:xfrm rot="16200000">
            <a:off x="2955200" y="3561854"/>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27" name="Cylindre 94"/>
          <p:cNvSpPr/>
          <p:nvPr/>
        </p:nvSpPr>
        <p:spPr>
          <a:xfrm rot="16200000">
            <a:off x="6240744" y="5151210"/>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28" name="Rectangle 227"/>
          <p:cNvSpPr/>
          <p:nvPr/>
        </p:nvSpPr>
        <p:spPr>
          <a:xfrm rot="5400000">
            <a:off x="6551812" y="3027362"/>
            <a:ext cx="1207814" cy="1525040"/>
          </a:xfrm>
          <a:prstGeom prst="rect">
            <a:avLst/>
          </a:prstGeom>
          <a:solidFill>
            <a:srgbClr val="FFCA9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229" name="Rectangle 228"/>
          <p:cNvSpPr/>
          <p:nvPr/>
        </p:nvSpPr>
        <p:spPr>
          <a:xfrm rot="5400000">
            <a:off x="6551811" y="4616717"/>
            <a:ext cx="1207814" cy="1525041"/>
          </a:xfrm>
          <a:prstGeom prst="rect">
            <a:avLst/>
          </a:prstGeom>
          <a:solidFill>
            <a:srgbClr val="A59D6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230" name="Cylindre 85"/>
          <p:cNvSpPr/>
          <p:nvPr/>
        </p:nvSpPr>
        <p:spPr>
          <a:xfrm rot="16200000">
            <a:off x="2955200" y="5151210"/>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1" name="Rectangle 230"/>
          <p:cNvSpPr/>
          <p:nvPr/>
        </p:nvSpPr>
        <p:spPr>
          <a:xfrm rot="16200000">
            <a:off x="1523651" y="4620231"/>
            <a:ext cx="1207816" cy="1525040"/>
          </a:xfrm>
          <a:prstGeom prst="rect">
            <a:avLst/>
          </a:prstGeom>
          <a:solidFill>
            <a:srgbClr val="C6AFD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232" name="Rectangle 231"/>
          <p:cNvSpPr/>
          <p:nvPr/>
        </p:nvSpPr>
        <p:spPr>
          <a:xfrm rot="16200000">
            <a:off x="1523651" y="3030875"/>
            <a:ext cx="1207816" cy="1525040"/>
          </a:xfrm>
          <a:prstGeom prst="rect">
            <a:avLst/>
          </a:prstGeom>
          <a:solidFill>
            <a:srgbClr val="94D8E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233" name="Rectangle 232"/>
          <p:cNvSpPr/>
          <p:nvPr/>
        </p:nvSpPr>
        <p:spPr>
          <a:xfrm>
            <a:off x="1441239" y="327384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Cylindre 61"/>
          <p:cNvSpPr/>
          <p:nvPr/>
        </p:nvSpPr>
        <p:spPr>
          <a:xfrm rot="3120000">
            <a:off x="4625313" y="3334504"/>
            <a:ext cx="98861" cy="254187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5" name="Cylindre 62"/>
          <p:cNvSpPr/>
          <p:nvPr/>
        </p:nvSpPr>
        <p:spPr>
          <a:xfrm rot="18480000">
            <a:off x="4586383" y="3276917"/>
            <a:ext cx="98861" cy="254187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6" name="Cylindre 63"/>
          <p:cNvSpPr/>
          <p:nvPr/>
        </p:nvSpPr>
        <p:spPr>
          <a:xfrm rot="16200000">
            <a:off x="4636176" y="4769894"/>
            <a:ext cx="75684" cy="114612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7" name="Cylindre 64"/>
          <p:cNvSpPr/>
          <p:nvPr/>
        </p:nvSpPr>
        <p:spPr>
          <a:xfrm>
            <a:off x="5629118" y="4321226"/>
            <a:ext cx="76408" cy="681152"/>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8" name="Cylindre 65"/>
          <p:cNvSpPr/>
          <p:nvPr/>
        </p:nvSpPr>
        <p:spPr>
          <a:xfrm>
            <a:off x="3566101" y="4245542"/>
            <a:ext cx="76408" cy="681152"/>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9" name="Cylindre 66"/>
          <p:cNvSpPr/>
          <p:nvPr/>
        </p:nvSpPr>
        <p:spPr>
          <a:xfrm rot="16200000">
            <a:off x="4636176" y="3256222"/>
            <a:ext cx="75684" cy="114612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40" name="Rectangle 239"/>
          <p:cNvSpPr/>
          <p:nvPr/>
        </p:nvSpPr>
        <p:spPr>
          <a:xfrm>
            <a:off x="3107653" y="3185972"/>
            <a:ext cx="1069712" cy="1210937"/>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41" name="Rectangle 240"/>
          <p:cNvSpPr/>
          <p:nvPr/>
        </p:nvSpPr>
        <p:spPr>
          <a:xfrm>
            <a:off x="3184061" y="326165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2" name="Rectangle 241"/>
          <p:cNvSpPr/>
          <p:nvPr/>
        </p:nvSpPr>
        <p:spPr>
          <a:xfrm>
            <a:off x="3718917" y="326165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3" name="Rectangle 242"/>
          <p:cNvSpPr/>
          <p:nvPr/>
        </p:nvSpPr>
        <p:spPr>
          <a:xfrm>
            <a:off x="3184061" y="364007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4" name="Rectangle 243"/>
          <p:cNvSpPr/>
          <p:nvPr/>
        </p:nvSpPr>
        <p:spPr>
          <a:xfrm>
            <a:off x="3718917" y="364007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5" name="Rectangle 244"/>
          <p:cNvSpPr/>
          <p:nvPr/>
        </p:nvSpPr>
        <p:spPr>
          <a:xfrm>
            <a:off x="3184061" y="401849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6" name="Rectangle 245"/>
          <p:cNvSpPr/>
          <p:nvPr/>
        </p:nvSpPr>
        <p:spPr>
          <a:xfrm>
            <a:off x="3718917" y="401849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7" name="Rectangle 246"/>
          <p:cNvSpPr/>
          <p:nvPr/>
        </p:nvSpPr>
        <p:spPr>
          <a:xfrm>
            <a:off x="5094262" y="3185972"/>
            <a:ext cx="1069712" cy="1210937"/>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48" name="Rectangle 247"/>
          <p:cNvSpPr/>
          <p:nvPr/>
        </p:nvSpPr>
        <p:spPr>
          <a:xfrm>
            <a:off x="5170670" y="326165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9" name="Rectangle 248"/>
          <p:cNvSpPr/>
          <p:nvPr/>
        </p:nvSpPr>
        <p:spPr>
          <a:xfrm>
            <a:off x="5705526" y="326165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0" name="Rectangle 249"/>
          <p:cNvSpPr/>
          <p:nvPr/>
        </p:nvSpPr>
        <p:spPr>
          <a:xfrm>
            <a:off x="5170670" y="364007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1" name="Rectangle 250"/>
          <p:cNvSpPr/>
          <p:nvPr/>
        </p:nvSpPr>
        <p:spPr>
          <a:xfrm>
            <a:off x="5705526" y="364007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2" name="Rectangle 251"/>
          <p:cNvSpPr/>
          <p:nvPr/>
        </p:nvSpPr>
        <p:spPr>
          <a:xfrm>
            <a:off x="5170670" y="401849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3" name="Rectangle 252"/>
          <p:cNvSpPr/>
          <p:nvPr/>
        </p:nvSpPr>
        <p:spPr>
          <a:xfrm>
            <a:off x="5705526" y="401849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4" name="Rectangle 253"/>
          <p:cNvSpPr/>
          <p:nvPr/>
        </p:nvSpPr>
        <p:spPr>
          <a:xfrm>
            <a:off x="3107653" y="4775327"/>
            <a:ext cx="1069712" cy="1210937"/>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55" name="Rectangle 254"/>
          <p:cNvSpPr/>
          <p:nvPr/>
        </p:nvSpPr>
        <p:spPr>
          <a:xfrm>
            <a:off x="3184061" y="485101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6" name="Rectangle 255"/>
          <p:cNvSpPr/>
          <p:nvPr/>
        </p:nvSpPr>
        <p:spPr>
          <a:xfrm>
            <a:off x="3718917" y="485101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7" name="Rectangle 256"/>
          <p:cNvSpPr/>
          <p:nvPr/>
        </p:nvSpPr>
        <p:spPr>
          <a:xfrm>
            <a:off x="3184061" y="522942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8" name="Rectangle 257"/>
          <p:cNvSpPr/>
          <p:nvPr/>
        </p:nvSpPr>
        <p:spPr>
          <a:xfrm>
            <a:off x="3718917" y="522942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9" name="Rectangle 258"/>
          <p:cNvSpPr/>
          <p:nvPr/>
        </p:nvSpPr>
        <p:spPr>
          <a:xfrm>
            <a:off x="3184061" y="560784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0" name="Rectangle 259"/>
          <p:cNvSpPr/>
          <p:nvPr/>
        </p:nvSpPr>
        <p:spPr>
          <a:xfrm>
            <a:off x="3718917" y="560784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1" name="Rectangle 260"/>
          <p:cNvSpPr/>
          <p:nvPr/>
        </p:nvSpPr>
        <p:spPr>
          <a:xfrm>
            <a:off x="5094261" y="4775327"/>
            <a:ext cx="1069712" cy="1210937"/>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62" name="Rectangle 261"/>
          <p:cNvSpPr/>
          <p:nvPr/>
        </p:nvSpPr>
        <p:spPr>
          <a:xfrm>
            <a:off x="5170669" y="485101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3" name="Rectangle 262"/>
          <p:cNvSpPr/>
          <p:nvPr/>
        </p:nvSpPr>
        <p:spPr>
          <a:xfrm>
            <a:off x="5705525" y="485101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4" name="Rectangle 263"/>
          <p:cNvSpPr/>
          <p:nvPr/>
        </p:nvSpPr>
        <p:spPr>
          <a:xfrm>
            <a:off x="5170669" y="522942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5" name="Rectangle 264"/>
          <p:cNvSpPr/>
          <p:nvPr/>
        </p:nvSpPr>
        <p:spPr>
          <a:xfrm>
            <a:off x="5705525" y="522942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6" name="Rectangle 265"/>
          <p:cNvSpPr/>
          <p:nvPr/>
        </p:nvSpPr>
        <p:spPr>
          <a:xfrm>
            <a:off x="5170669" y="560784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7" name="Rectangle 266"/>
          <p:cNvSpPr/>
          <p:nvPr/>
        </p:nvSpPr>
        <p:spPr>
          <a:xfrm>
            <a:off x="5705525" y="560784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8" name="TextBox 50"/>
          <p:cNvSpPr txBox="1"/>
          <p:nvPr/>
        </p:nvSpPr>
        <p:spPr>
          <a:xfrm>
            <a:off x="3117639" y="2816640"/>
            <a:ext cx="914400" cy="369332"/>
          </a:xfrm>
          <a:prstGeom prst="rect">
            <a:avLst/>
          </a:prstGeom>
          <a:noFill/>
        </p:spPr>
        <p:txBody>
          <a:bodyPr wrap="square" rtlCol="0">
            <a:spAutoFit/>
          </a:bodyPr>
          <a:lstStyle/>
          <a:p>
            <a:r>
              <a:rPr lang="en-US" dirty="0" smtClean="0">
                <a:latin typeface="Times New Roman"/>
                <a:cs typeface="Times New Roman"/>
              </a:rPr>
              <a:t>Node 0</a:t>
            </a:r>
            <a:endParaRPr lang="en-US" dirty="0">
              <a:latin typeface="Times New Roman"/>
              <a:cs typeface="Times New Roman"/>
            </a:endParaRPr>
          </a:p>
        </p:txBody>
      </p:sp>
      <p:sp>
        <p:nvSpPr>
          <p:cNvPr id="269" name="TextBox 51"/>
          <p:cNvSpPr txBox="1"/>
          <p:nvPr/>
        </p:nvSpPr>
        <p:spPr>
          <a:xfrm>
            <a:off x="5251239" y="2816640"/>
            <a:ext cx="914400" cy="369332"/>
          </a:xfrm>
          <a:prstGeom prst="rect">
            <a:avLst/>
          </a:prstGeom>
          <a:noFill/>
        </p:spPr>
        <p:txBody>
          <a:bodyPr wrap="square" rtlCol="0">
            <a:spAutoFit/>
          </a:bodyPr>
          <a:lstStyle/>
          <a:p>
            <a:pPr algn="r"/>
            <a:r>
              <a:rPr lang="en-US" dirty="0" smtClean="0">
                <a:latin typeface="Times New Roman"/>
                <a:cs typeface="Times New Roman"/>
              </a:rPr>
              <a:t>Node 1</a:t>
            </a:r>
            <a:endParaRPr lang="en-US" dirty="0">
              <a:latin typeface="Times New Roman"/>
              <a:cs typeface="Times New Roman"/>
            </a:endParaRPr>
          </a:p>
        </p:txBody>
      </p:sp>
      <p:sp>
        <p:nvSpPr>
          <p:cNvPr id="270" name="TextBox 52"/>
          <p:cNvSpPr txBox="1"/>
          <p:nvPr/>
        </p:nvSpPr>
        <p:spPr>
          <a:xfrm>
            <a:off x="3117639" y="5997930"/>
            <a:ext cx="914400" cy="369332"/>
          </a:xfrm>
          <a:prstGeom prst="rect">
            <a:avLst/>
          </a:prstGeom>
          <a:noFill/>
        </p:spPr>
        <p:txBody>
          <a:bodyPr wrap="square" rtlCol="0">
            <a:spAutoFit/>
          </a:bodyPr>
          <a:lstStyle/>
          <a:p>
            <a:r>
              <a:rPr lang="en-US" dirty="0" smtClean="0">
                <a:latin typeface="Times New Roman"/>
                <a:cs typeface="Times New Roman"/>
              </a:rPr>
              <a:t>Node 2</a:t>
            </a:r>
            <a:endParaRPr lang="en-US" dirty="0">
              <a:latin typeface="Times New Roman"/>
              <a:cs typeface="Times New Roman"/>
            </a:endParaRPr>
          </a:p>
        </p:txBody>
      </p:sp>
      <p:sp>
        <p:nvSpPr>
          <p:cNvPr id="271" name="TextBox 53"/>
          <p:cNvSpPr txBox="1"/>
          <p:nvPr/>
        </p:nvSpPr>
        <p:spPr>
          <a:xfrm>
            <a:off x="5251239" y="5986262"/>
            <a:ext cx="914400" cy="369332"/>
          </a:xfrm>
          <a:prstGeom prst="rect">
            <a:avLst/>
          </a:prstGeom>
          <a:noFill/>
        </p:spPr>
        <p:txBody>
          <a:bodyPr wrap="square" rtlCol="0">
            <a:spAutoFit/>
          </a:bodyPr>
          <a:lstStyle/>
          <a:p>
            <a:pPr algn="r"/>
            <a:r>
              <a:rPr lang="en-US" dirty="0" smtClean="0">
                <a:latin typeface="Times New Roman"/>
                <a:cs typeface="Times New Roman"/>
              </a:rPr>
              <a:t>Node 3</a:t>
            </a:r>
            <a:endParaRPr lang="en-US" dirty="0">
              <a:latin typeface="Times New Roman"/>
              <a:cs typeface="Times New Roman"/>
            </a:endParaRPr>
          </a:p>
        </p:txBody>
      </p:sp>
      <p:sp>
        <p:nvSpPr>
          <p:cNvPr id="272" name="TextBox 137"/>
          <p:cNvSpPr txBox="1"/>
          <p:nvPr/>
        </p:nvSpPr>
        <p:spPr>
          <a:xfrm rot="16200000">
            <a:off x="452874" y="3576406"/>
            <a:ext cx="1371598"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273" name="TextBox 137"/>
          <p:cNvSpPr txBox="1"/>
          <p:nvPr/>
        </p:nvSpPr>
        <p:spPr>
          <a:xfrm rot="16200000">
            <a:off x="7349656" y="3491457"/>
            <a:ext cx="1354099"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sz="2000" dirty="0">
              <a:latin typeface="Times New Roman"/>
              <a:cs typeface="Times New Roman"/>
            </a:endParaRPr>
          </a:p>
        </p:txBody>
      </p:sp>
      <p:sp>
        <p:nvSpPr>
          <p:cNvPr id="274" name="TextBox 137"/>
          <p:cNvSpPr txBox="1"/>
          <p:nvPr/>
        </p:nvSpPr>
        <p:spPr>
          <a:xfrm rot="16200000">
            <a:off x="452873" y="5176607"/>
            <a:ext cx="1371600"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275" name="TextBox 137"/>
          <p:cNvSpPr txBox="1"/>
          <p:nvPr/>
        </p:nvSpPr>
        <p:spPr>
          <a:xfrm rot="16200000">
            <a:off x="7264706" y="5176606"/>
            <a:ext cx="1524000"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276" name="Oval 67"/>
          <p:cNvSpPr/>
          <p:nvPr/>
        </p:nvSpPr>
        <p:spPr>
          <a:xfrm>
            <a:off x="1669839" y="350244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a:off x="6470439" y="327384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1441239" y="487404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6470439" y="487404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67"/>
          <p:cNvSpPr/>
          <p:nvPr/>
        </p:nvSpPr>
        <p:spPr>
          <a:xfrm>
            <a:off x="1898439" y="510264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67"/>
          <p:cNvSpPr/>
          <p:nvPr/>
        </p:nvSpPr>
        <p:spPr>
          <a:xfrm>
            <a:off x="6851439" y="518160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67"/>
          <p:cNvSpPr/>
          <p:nvPr/>
        </p:nvSpPr>
        <p:spPr>
          <a:xfrm>
            <a:off x="6622839" y="3502440"/>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6" name="Connecteur droit avec flèche 285"/>
          <p:cNvCxnSpPr>
            <a:stCxn id="276" idx="6"/>
          </p:cNvCxnSpPr>
          <p:nvPr/>
        </p:nvCxnSpPr>
        <p:spPr>
          <a:xfrm>
            <a:off x="1974639" y="3616740"/>
            <a:ext cx="304800" cy="1588"/>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87" name="Connecteur droit avec flèche 286"/>
          <p:cNvCxnSpPr>
            <a:stCxn id="276" idx="4"/>
            <a:endCxn id="281" idx="0"/>
          </p:cNvCxnSpPr>
          <p:nvPr/>
        </p:nvCxnSpPr>
        <p:spPr>
          <a:xfrm rot="16200000" flipH="1">
            <a:off x="1250739" y="4302540"/>
            <a:ext cx="1371600" cy="2286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89" name="Connecteur droit avec flèche 288"/>
          <p:cNvCxnSpPr>
            <a:stCxn id="281" idx="6"/>
            <a:endCxn id="282" idx="2"/>
          </p:cNvCxnSpPr>
          <p:nvPr/>
        </p:nvCxnSpPr>
        <p:spPr>
          <a:xfrm>
            <a:off x="2203239" y="5216940"/>
            <a:ext cx="4648200" cy="7896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90" name="Connecteur droit avec flèche 289"/>
          <p:cNvCxnSpPr>
            <a:stCxn id="282" idx="0"/>
            <a:endCxn id="284" idx="4"/>
          </p:cNvCxnSpPr>
          <p:nvPr/>
        </p:nvCxnSpPr>
        <p:spPr>
          <a:xfrm rot="16200000" flipV="1">
            <a:off x="6164259" y="4342020"/>
            <a:ext cx="1450560" cy="2286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92" name="Freeform 94"/>
          <p:cNvSpPr/>
          <p:nvPr/>
        </p:nvSpPr>
        <p:spPr>
          <a:xfrm>
            <a:off x="603039" y="3273840"/>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ZoneTexte 292"/>
          <p:cNvSpPr txBox="1"/>
          <p:nvPr/>
        </p:nvSpPr>
        <p:spPr>
          <a:xfrm>
            <a:off x="69639" y="2740440"/>
            <a:ext cx="1351218" cy="400110"/>
          </a:xfrm>
          <a:prstGeom prst="rect">
            <a:avLst/>
          </a:prstGeom>
          <a:noFill/>
        </p:spPr>
        <p:txBody>
          <a:bodyPr wrap="none" rtlCol="0">
            <a:spAutoFit/>
          </a:bodyPr>
          <a:lstStyle/>
          <a:p>
            <a:r>
              <a:rPr lang="en-US" sz="2000" i="1" dirty="0" smtClean="0">
                <a:latin typeface="Times New Roman"/>
                <a:cs typeface="Times New Roman"/>
              </a:rPr>
              <a:t>GC thread</a:t>
            </a:r>
            <a:endParaRPr lang="en-US" sz="2000" i="1" dirty="0">
              <a:latin typeface="Times New Roman"/>
              <a:cs typeface="Times New Roman"/>
            </a:endParaRPr>
          </a:p>
        </p:txBody>
      </p:sp>
      <p:cxnSp>
        <p:nvCxnSpPr>
          <p:cNvPr id="294" name="Connecteur droit 293"/>
          <p:cNvCxnSpPr>
            <a:stCxn id="272" idx="0"/>
          </p:cNvCxnSpPr>
          <p:nvPr/>
        </p:nvCxnSpPr>
        <p:spPr>
          <a:xfrm rot="10800000" flipH="1" flipV="1">
            <a:off x="907841" y="3807238"/>
            <a:ext cx="5943598" cy="1374361"/>
          </a:xfrm>
          <a:prstGeom prst="line">
            <a:avLst/>
          </a:prstGeom>
          <a:ln w="25400">
            <a:solidFill>
              <a:srgbClr val="FF0000"/>
            </a:solidFill>
            <a:prstDash val="lgDash"/>
            <a:tailEnd type="stealth" w="lg" len="lg"/>
          </a:ln>
          <a:effectLst/>
        </p:spPr>
        <p:style>
          <a:lnRef idx="2">
            <a:schemeClr val="accent1"/>
          </a:lnRef>
          <a:fillRef idx="0">
            <a:schemeClr val="accent1"/>
          </a:fillRef>
          <a:effectRef idx="1">
            <a:schemeClr val="accent1"/>
          </a:effectRef>
          <a:fontRef idx="minor">
            <a:schemeClr val="tx1"/>
          </a:fontRef>
        </p:style>
      </p:cxnSp>
      <p:sp>
        <p:nvSpPr>
          <p:cNvPr id="296" name="Oval 67"/>
          <p:cNvSpPr/>
          <p:nvPr/>
        </p:nvSpPr>
        <p:spPr>
          <a:xfrm>
            <a:off x="2279439" y="3504028"/>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Espace réservé du pied de page 70"/>
          <p:cNvSpPr>
            <a:spLocks noGrp="1"/>
          </p:cNvSpPr>
          <p:nvPr>
            <p:ph type="ftr" sz="quarter" idx="11"/>
          </p:nvPr>
        </p:nvSpPr>
        <p:spPr/>
        <p:txBody>
          <a:bodyPr/>
          <a:lstStyle/>
          <a:p>
            <a:pPr algn="l"/>
            <a:r>
              <a:rPr lang="en-US" smtClean="0"/>
              <a:t>Lokesh Gidra</a:t>
            </a:r>
            <a:endParaRPr lang="en-US" dirty="0"/>
          </a:p>
        </p:txBody>
      </p:sp>
      <p:sp>
        <p:nvSpPr>
          <p:cNvPr id="72" name="Espace réservé du numéro de diapositive 71"/>
          <p:cNvSpPr>
            <a:spLocks noGrp="1"/>
          </p:cNvSpPr>
          <p:nvPr>
            <p:ph type="sldNum" sz="quarter" idx="12"/>
          </p:nvPr>
        </p:nvSpPr>
        <p:spPr/>
        <p:txBody>
          <a:bodyPr/>
          <a:lstStyle/>
          <a:p>
            <a:fld id="{1E092719-9E6D-4242-94B8-4143167E1437}"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GCs don’t scale because machines are NUMA</a:t>
            </a:r>
            <a:endParaRPr lang="en-US" dirty="0"/>
          </a:p>
        </p:txBody>
      </p:sp>
      <p:sp>
        <p:nvSpPr>
          <p:cNvPr id="224" name="Espace réservé du contenu 223"/>
          <p:cNvSpPr>
            <a:spLocks noGrp="1"/>
          </p:cNvSpPr>
          <p:nvPr>
            <p:ph idx="1"/>
          </p:nvPr>
        </p:nvSpPr>
        <p:spPr/>
        <p:txBody>
          <a:bodyPr/>
          <a:lstStyle/>
          <a:p>
            <a:pPr lvl="0" defTabSz="914400">
              <a:buClr>
                <a:srgbClr val="0000FF"/>
              </a:buClr>
              <a:buNone/>
              <a:defRPr/>
            </a:pPr>
            <a:r>
              <a:rPr lang="en-US" dirty="0" smtClean="0"/>
              <a:t>A GC thread thus silently traverses remote references</a:t>
            </a:r>
          </a:p>
          <a:p>
            <a:pPr lvl="0" defTabSz="914400">
              <a:buClr>
                <a:srgbClr val="0000FF"/>
              </a:buClr>
              <a:buNone/>
              <a:defRPr/>
            </a:pPr>
            <a:r>
              <a:rPr lang="en-US" dirty="0" smtClean="0"/>
              <a:t>	and continues its graph traversal on any node</a:t>
            </a:r>
          </a:p>
        </p:txBody>
      </p:sp>
      <p:sp>
        <p:nvSpPr>
          <p:cNvPr id="225" name="Cylindre 76"/>
          <p:cNvSpPr/>
          <p:nvPr/>
        </p:nvSpPr>
        <p:spPr>
          <a:xfrm rot="16200000">
            <a:off x="6240744" y="3561854"/>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26" name="Cylindre 67"/>
          <p:cNvSpPr/>
          <p:nvPr/>
        </p:nvSpPr>
        <p:spPr>
          <a:xfrm rot="16200000">
            <a:off x="2955200" y="3561854"/>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27" name="Cylindre 94"/>
          <p:cNvSpPr/>
          <p:nvPr/>
        </p:nvSpPr>
        <p:spPr>
          <a:xfrm rot="16200000">
            <a:off x="6240744" y="5151210"/>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28" name="Rectangle 227"/>
          <p:cNvSpPr/>
          <p:nvPr/>
        </p:nvSpPr>
        <p:spPr>
          <a:xfrm rot="5400000">
            <a:off x="6551812" y="3027362"/>
            <a:ext cx="1207814" cy="1525040"/>
          </a:xfrm>
          <a:prstGeom prst="rect">
            <a:avLst/>
          </a:prstGeom>
          <a:solidFill>
            <a:srgbClr val="FFCA9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229" name="Rectangle 228"/>
          <p:cNvSpPr/>
          <p:nvPr/>
        </p:nvSpPr>
        <p:spPr>
          <a:xfrm rot="5400000">
            <a:off x="6551811" y="4616717"/>
            <a:ext cx="1207814" cy="1525041"/>
          </a:xfrm>
          <a:prstGeom prst="rect">
            <a:avLst/>
          </a:prstGeom>
          <a:solidFill>
            <a:srgbClr val="A59D6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230" name="Cylindre 85"/>
          <p:cNvSpPr/>
          <p:nvPr/>
        </p:nvSpPr>
        <p:spPr>
          <a:xfrm rot="16200000">
            <a:off x="2955200" y="5151210"/>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1" name="Rectangle 230"/>
          <p:cNvSpPr/>
          <p:nvPr/>
        </p:nvSpPr>
        <p:spPr>
          <a:xfrm rot="16200000">
            <a:off x="1523651" y="4620231"/>
            <a:ext cx="1207816" cy="1525040"/>
          </a:xfrm>
          <a:prstGeom prst="rect">
            <a:avLst/>
          </a:prstGeom>
          <a:solidFill>
            <a:srgbClr val="C6AFD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232" name="Rectangle 231"/>
          <p:cNvSpPr/>
          <p:nvPr/>
        </p:nvSpPr>
        <p:spPr>
          <a:xfrm rot="16200000">
            <a:off x="1523651" y="3030875"/>
            <a:ext cx="1207816" cy="1525040"/>
          </a:xfrm>
          <a:prstGeom prst="rect">
            <a:avLst/>
          </a:prstGeom>
          <a:solidFill>
            <a:srgbClr val="94D8E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233" name="Rectangle 232"/>
          <p:cNvSpPr/>
          <p:nvPr/>
        </p:nvSpPr>
        <p:spPr>
          <a:xfrm>
            <a:off x="1441239" y="327384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Cylindre 61"/>
          <p:cNvSpPr/>
          <p:nvPr/>
        </p:nvSpPr>
        <p:spPr>
          <a:xfrm rot="3120000">
            <a:off x="4625313" y="3334504"/>
            <a:ext cx="98861" cy="254187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5" name="Cylindre 62"/>
          <p:cNvSpPr/>
          <p:nvPr/>
        </p:nvSpPr>
        <p:spPr>
          <a:xfrm rot="18480000">
            <a:off x="4586383" y="3276917"/>
            <a:ext cx="98861" cy="254187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6" name="Cylindre 63"/>
          <p:cNvSpPr/>
          <p:nvPr/>
        </p:nvSpPr>
        <p:spPr>
          <a:xfrm rot="16200000">
            <a:off x="4636176" y="4769894"/>
            <a:ext cx="75684" cy="114612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7" name="Cylindre 64"/>
          <p:cNvSpPr/>
          <p:nvPr/>
        </p:nvSpPr>
        <p:spPr>
          <a:xfrm>
            <a:off x="5629118" y="4321226"/>
            <a:ext cx="76408" cy="681152"/>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8" name="Cylindre 65"/>
          <p:cNvSpPr/>
          <p:nvPr/>
        </p:nvSpPr>
        <p:spPr>
          <a:xfrm>
            <a:off x="3566101" y="4245542"/>
            <a:ext cx="76408" cy="681152"/>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9" name="Cylindre 66"/>
          <p:cNvSpPr/>
          <p:nvPr/>
        </p:nvSpPr>
        <p:spPr>
          <a:xfrm rot="16200000">
            <a:off x="4636176" y="3256222"/>
            <a:ext cx="75684" cy="114612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40" name="Rectangle 239"/>
          <p:cNvSpPr/>
          <p:nvPr/>
        </p:nvSpPr>
        <p:spPr>
          <a:xfrm>
            <a:off x="3107653" y="3185972"/>
            <a:ext cx="1069712" cy="1210937"/>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41" name="Rectangle 240"/>
          <p:cNvSpPr/>
          <p:nvPr/>
        </p:nvSpPr>
        <p:spPr>
          <a:xfrm>
            <a:off x="3184061" y="326165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2" name="Rectangle 241"/>
          <p:cNvSpPr/>
          <p:nvPr/>
        </p:nvSpPr>
        <p:spPr>
          <a:xfrm>
            <a:off x="3718917" y="326165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3" name="Rectangle 242"/>
          <p:cNvSpPr/>
          <p:nvPr/>
        </p:nvSpPr>
        <p:spPr>
          <a:xfrm>
            <a:off x="3184061" y="364007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4" name="Rectangle 243"/>
          <p:cNvSpPr/>
          <p:nvPr/>
        </p:nvSpPr>
        <p:spPr>
          <a:xfrm>
            <a:off x="3718917" y="364007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5" name="Rectangle 244"/>
          <p:cNvSpPr/>
          <p:nvPr/>
        </p:nvSpPr>
        <p:spPr>
          <a:xfrm>
            <a:off x="3184061" y="401849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6" name="Rectangle 245"/>
          <p:cNvSpPr/>
          <p:nvPr/>
        </p:nvSpPr>
        <p:spPr>
          <a:xfrm>
            <a:off x="3718917" y="401849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7" name="Rectangle 246"/>
          <p:cNvSpPr/>
          <p:nvPr/>
        </p:nvSpPr>
        <p:spPr>
          <a:xfrm>
            <a:off x="5094262" y="3185972"/>
            <a:ext cx="1069712" cy="1210937"/>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48" name="Rectangle 247"/>
          <p:cNvSpPr/>
          <p:nvPr/>
        </p:nvSpPr>
        <p:spPr>
          <a:xfrm>
            <a:off x="5170670" y="326165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9" name="Rectangle 248"/>
          <p:cNvSpPr/>
          <p:nvPr/>
        </p:nvSpPr>
        <p:spPr>
          <a:xfrm>
            <a:off x="5705526" y="326165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0" name="Rectangle 249"/>
          <p:cNvSpPr/>
          <p:nvPr/>
        </p:nvSpPr>
        <p:spPr>
          <a:xfrm>
            <a:off x="5170670" y="364007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1" name="Rectangle 250"/>
          <p:cNvSpPr/>
          <p:nvPr/>
        </p:nvSpPr>
        <p:spPr>
          <a:xfrm>
            <a:off x="5705526" y="364007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2" name="Rectangle 251"/>
          <p:cNvSpPr/>
          <p:nvPr/>
        </p:nvSpPr>
        <p:spPr>
          <a:xfrm>
            <a:off x="5170670" y="401849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3" name="Rectangle 252"/>
          <p:cNvSpPr/>
          <p:nvPr/>
        </p:nvSpPr>
        <p:spPr>
          <a:xfrm>
            <a:off x="5705526" y="401849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4" name="Rectangle 253"/>
          <p:cNvSpPr/>
          <p:nvPr/>
        </p:nvSpPr>
        <p:spPr>
          <a:xfrm>
            <a:off x="3107653" y="4775327"/>
            <a:ext cx="1069712" cy="1210937"/>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55" name="Rectangle 254"/>
          <p:cNvSpPr/>
          <p:nvPr/>
        </p:nvSpPr>
        <p:spPr>
          <a:xfrm>
            <a:off x="3184061" y="485101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6" name="Rectangle 255"/>
          <p:cNvSpPr/>
          <p:nvPr/>
        </p:nvSpPr>
        <p:spPr>
          <a:xfrm>
            <a:off x="3718917" y="485101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7" name="Rectangle 256"/>
          <p:cNvSpPr/>
          <p:nvPr/>
        </p:nvSpPr>
        <p:spPr>
          <a:xfrm>
            <a:off x="3184061" y="522942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8" name="Rectangle 257"/>
          <p:cNvSpPr/>
          <p:nvPr/>
        </p:nvSpPr>
        <p:spPr>
          <a:xfrm>
            <a:off x="3718917" y="522942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9" name="Rectangle 258"/>
          <p:cNvSpPr/>
          <p:nvPr/>
        </p:nvSpPr>
        <p:spPr>
          <a:xfrm>
            <a:off x="3184061" y="560784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0" name="Rectangle 259"/>
          <p:cNvSpPr/>
          <p:nvPr/>
        </p:nvSpPr>
        <p:spPr>
          <a:xfrm>
            <a:off x="3718917" y="560784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1" name="Rectangle 260"/>
          <p:cNvSpPr/>
          <p:nvPr/>
        </p:nvSpPr>
        <p:spPr>
          <a:xfrm>
            <a:off x="5094261" y="4775327"/>
            <a:ext cx="1069712" cy="1210937"/>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62" name="Rectangle 261"/>
          <p:cNvSpPr/>
          <p:nvPr/>
        </p:nvSpPr>
        <p:spPr>
          <a:xfrm>
            <a:off x="5170669" y="485101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3" name="Rectangle 262"/>
          <p:cNvSpPr/>
          <p:nvPr/>
        </p:nvSpPr>
        <p:spPr>
          <a:xfrm>
            <a:off x="5705525" y="485101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4" name="Rectangle 263"/>
          <p:cNvSpPr/>
          <p:nvPr/>
        </p:nvSpPr>
        <p:spPr>
          <a:xfrm>
            <a:off x="5170669" y="522942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5" name="Rectangle 264"/>
          <p:cNvSpPr/>
          <p:nvPr/>
        </p:nvSpPr>
        <p:spPr>
          <a:xfrm>
            <a:off x="5705525" y="522942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6" name="Rectangle 265"/>
          <p:cNvSpPr/>
          <p:nvPr/>
        </p:nvSpPr>
        <p:spPr>
          <a:xfrm>
            <a:off x="5170669" y="560784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7" name="Rectangle 266"/>
          <p:cNvSpPr/>
          <p:nvPr/>
        </p:nvSpPr>
        <p:spPr>
          <a:xfrm>
            <a:off x="5705525" y="560784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8" name="TextBox 50"/>
          <p:cNvSpPr txBox="1"/>
          <p:nvPr/>
        </p:nvSpPr>
        <p:spPr>
          <a:xfrm>
            <a:off x="3117639" y="2816640"/>
            <a:ext cx="914400" cy="369332"/>
          </a:xfrm>
          <a:prstGeom prst="rect">
            <a:avLst/>
          </a:prstGeom>
          <a:noFill/>
        </p:spPr>
        <p:txBody>
          <a:bodyPr wrap="square" rtlCol="0">
            <a:spAutoFit/>
          </a:bodyPr>
          <a:lstStyle/>
          <a:p>
            <a:r>
              <a:rPr lang="en-US" dirty="0" smtClean="0">
                <a:latin typeface="Times New Roman"/>
                <a:cs typeface="Times New Roman"/>
              </a:rPr>
              <a:t>Node 0</a:t>
            </a:r>
            <a:endParaRPr lang="en-US" dirty="0">
              <a:latin typeface="Times New Roman"/>
              <a:cs typeface="Times New Roman"/>
            </a:endParaRPr>
          </a:p>
        </p:txBody>
      </p:sp>
      <p:sp>
        <p:nvSpPr>
          <p:cNvPr id="269" name="TextBox 51"/>
          <p:cNvSpPr txBox="1"/>
          <p:nvPr/>
        </p:nvSpPr>
        <p:spPr>
          <a:xfrm>
            <a:off x="5251239" y="2816640"/>
            <a:ext cx="914400" cy="369332"/>
          </a:xfrm>
          <a:prstGeom prst="rect">
            <a:avLst/>
          </a:prstGeom>
          <a:noFill/>
        </p:spPr>
        <p:txBody>
          <a:bodyPr wrap="square" rtlCol="0">
            <a:spAutoFit/>
          </a:bodyPr>
          <a:lstStyle/>
          <a:p>
            <a:pPr algn="r"/>
            <a:r>
              <a:rPr lang="en-US" dirty="0" smtClean="0">
                <a:latin typeface="Times New Roman"/>
                <a:cs typeface="Times New Roman"/>
              </a:rPr>
              <a:t>Node 1</a:t>
            </a:r>
            <a:endParaRPr lang="en-US" dirty="0">
              <a:latin typeface="Times New Roman"/>
              <a:cs typeface="Times New Roman"/>
            </a:endParaRPr>
          </a:p>
        </p:txBody>
      </p:sp>
      <p:sp>
        <p:nvSpPr>
          <p:cNvPr id="270" name="TextBox 52"/>
          <p:cNvSpPr txBox="1"/>
          <p:nvPr/>
        </p:nvSpPr>
        <p:spPr>
          <a:xfrm>
            <a:off x="3117639" y="5997930"/>
            <a:ext cx="914400" cy="369332"/>
          </a:xfrm>
          <a:prstGeom prst="rect">
            <a:avLst/>
          </a:prstGeom>
          <a:noFill/>
        </p:spPr>
        <p:txBody>
          <a:bodyPr wrap="square" rtlCol="0">
            <a:spAutoFit/>
          </a:bodyPr>
          <a:lstStyle/>
          <a:p>
            <a:r>
              <a:rPr lang="en-US" dirty="0" smtClean="0">
                <a:latin typeface="Times New Roman"/>
                <a:cs typeface="Times New Roman"/>
              </a:rPr>
              <a:t>Node 2</a:t>
            </a:r>
            <a:endParaRPr lang="en-US" dirty="0">
              <a:latin typeface="Times New Roman"/>
              <a:cs typeface="Times New Roman"/>
            </a:endParaRPr>
          </a:p>
        </p:txBody>
      </p:sp>
      <p:sp>
        <p:nvSpPr>
          <p:cNvPr id="271" name="TextBox 53"/>
          <p:cNvSpPr txBox="1"/>
          <p:nvPr/>
        </p:nvSpPr>
        <p:spPr>
          <a:xfrm>
            <a:off x="5251239" y="5986262"/>
            <a:ext cx="914400" cy="369332"/>
          </a:xfrm>
          <a:prstGeom prst="rect">
            <a:avLst/>
          </a:prstGeom>
          <a:noFill/>
        </p:spPr>
        <p:txBody>
          <a:bodyPr wrap="square" rtlCol="0">
            <a:spAutoFit/>
          </a:bodyPr>
          <a:lstStyle/>
          <a:p>
            <a:pPr algn="r"/>
            <a:r>
              <a:rPr lang="en-US" dirty="0" smtClean="0">
                <a:latin typeface="Times New Roman"/>
                <a:cs typeface="Times New Roman"/>
              </a:rPr>
              <a:t>Node 3</a:t>
            </a:r>
            <a:endParaRPr lang="en-US" dirty="0">
              <a:latin typeface="Times New Roman"/>
              <a:cs typeface="Times New Roman"/>
            </a:endParaRPr>
          </a:p>
        </p:txBody>
      </p:sp>
      <p:sp>
        <p:nvSpPr>
          <p:cNvPr id="272" name="TextBox 137"/>
          <p:cNvSpPr txBox="1"/>
          <p:nvPr/>
        </p:nvSpPr>
        <p:spPr>
          <a:xfrm rot="16200000">
            <a:off x="452874" y="3576406"/>
            <a:ext cx="1371598"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273" name="TextBox 137"/>
          <p:cNvSpPr txBox="1"/>
          <p:nvPr/>
        </p:nvSpPr>
        <p:spPr>
          <a:xfrm rot="16200000">
            <a:off x="7349656" y="3491457"/>
            <a:ext cx="1354099"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sz="2000" dirty="0">
              <a:latin typeface="Times New Roman"/>
              <a:cs typeface="Times New Roman"/>
            </a:endParaRPr>
          </a:p>
        </p:txBody>
      </p:sp>
      <p:sp>
        <p:nvSpPr>
          <p:cNvPr id="274" name="TextBox 137"/>
          <p:cNvSpPr txBox="1"/>
          <p:nvPr/>
        </p:nvSpPr>
        <p:spPr>
          <a:xfrm rot="16200000">
            <a:off x="452873" y="5176607"/>
            <a:ext cx="1371600"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275" name="TextBox 137"/>
          <p:cNvSpPr txBox="1"/>
          <p:nvPr/>
        </p:nvSpPr>
        <p:spPr>
          <a:xfrm rot="16200000">
            <a:off x="7264706" y="5176606"/>
            <a:ext cx="1524000"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276" name="Oval 67"/>
          <p:cNvSpPr/>
          <p:nvPr/>
        </p:nvSpPr>
        <p:spPr>
          <a:xfrm>
            <a:off x="1669839" y="350244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a:off x="6470439" y="327384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1441239" y="487404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6470439" y="487404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67"/>
          <p:cNvSpPr/>
          <p:nvPr/>
        </p:nvSpPr>
        <p:spPr>
          <a:xfrm>
            <a:off x="1898439" y="510264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67"/>
          <p:cNvSpPr/>
          <p:nvPr/>
        </p:nvSpPr>
        <p:spPr>
          <a:xfrm>
            <a:off x="6851439" y="518160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67"/>
          <p:cNvSpPr/>
          <p:nvPr/>
        </p:nvSpPr>
        <p:spPr>
          <a:xfrm>
            <a:off x="6622839" y="350244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6" name="Connecteur droit avec flèche 285"/>
          <p:cNvCxnSpPr>
            <a:stCxn id="276" idx="6"/>
          </p:cNvCxnSpPr>
          <p:nvPr/>
        </p:nvCxnSpPr>
        <p:spPr>
          <a:xfrm>
            <a:off x="1974639" y="3616740"/>
            <a:ext cx="304800" cy="1588"/>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87" name="Connecteur droit avec flèche 286"/>
          <p:cNvCxnSpPr>
            <a:stCxn id="276" idx="4"/>
            <a:endCxn id="281" idx="0"/>
          </p:cNvCxnSpPr>
          <p:nvPr/>
        </p:nvCxnSpPr>
        <p:spPr>
          <a:xfrm rot="16200000" flipH="1">
            <a:off x="1250739" y="4302540"/>
            <a:ext cx="1371600" cy="2286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89" name="Connecteur droit avec flèche 288"/>
          <p:cNvCxnSpPr>
            <a:stCxn id="281" idx="6"/>
            <a:endCxn id="282" idx="2"/>
          </p:cNvCxnSpPr>
          <p:nvPr/>
        </p:nvCxnSpPr>
        <p:spPr>
          <a:xfrm>
            <a:off x="2203239" y="5216940"/>
            <a:ext cx="4648200" cy="7896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90" name="Connecteur droit avec flèche 289"/>
          <p:cNvCxnSpPr>
            <a:stCxn id="282" idx="0"/>
            <a:endCxn id="284" idx="4"/>
          </p:cNvCxnSpPr>
          <p:nvPr/>
        </p:nvCxnSpPr>
        <p:spPr>
          <a:xfrm rot="16200000" flipV="1">
            <a:off x="6164259" y="4342020"/>
            <a:ext cx="1450560" cy="2286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92" name="Freeform 94"/>
          <p:cNvSpPr/>
          <p:nvPr/>
        </p:nvSpPr>
        <p:spPr>
          <a:xfrm>
            <a:off x="603039" y="3273840"/>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ZoneTexte 292"/>
          <p:cNvSpPr txBox="1"/>
          <p:nvPr/>
        </p:nvSpPr>
        <p:spPr>
          <a:xfrm>
            <a:off x="69639" y="2740440"/>
            <a:ext cx="1351218" cy="400110"/>
          </a:xfrm>
          <a:prstGeom prst="rect">
            <a:avLst/>
          </a:prstGeom>
          <a:noFill/>
        </p:spPr>
        <p:txBody>
          <a:bodyPr wrap="none" rtlCol="0">
            <a:spAutoFit/>
          </a:bodyPr>
          <a:lstStyle/>
          <a:p>
            <a:r>
              <a:rPr lang="en-US" sz="2000" i="1" dirty="0" smtClean="0">
                <a:latin typeface="Times New Roman"/>
                <a:cs typeface="Times New Roman"/>
              </a:rPr>
              <a:t>GC thread</a:t>
            </a:r>
            <a:endParaRPr lang="en-US" sz="2000" i="1" dirty="0">
              <a:latin typeface="Times New Roman"/>
              <a:cs typeface="Times New Roman"/>
            </a:endParaRPr>
          </a:p>
        </p:txBody>
      </p:sp>
      <p:cxnSp>
        <p:nvCxnSpPr>
          <p:cNvPr id="294" name="Connecteur droit 293"/>
          <p:cNvCxnSpPr>
            <a:stCxn id="272" idx="0"/>
          </p:cNvCxnSpPr>
          <p:nvPr/>
        </p:nvCxnSpPr>
        <p:spPr>
          <a:xfrm rot="10800000" flipH="1">
            <a:off x="907841" y="3640075"/>
            <a:ext cx="5714998" cy="167165"/>
          </a:xfrm>
          <a:prstGeom prst="line">
            <a:avLst/>
          </a:prstGeom>
          <a:ln w="25400">
            <a:solidFill>
              <a:srgbClr val="FF0000"/>
            </a:solidFill>
            <a:prstDash val="lgDash"/>
            <a:tailEnd type="stealth" w="lg" len="lg"/>
          </a:ln>
          <a:effectLst/>
        </p:spPr>
        <p:style>
          <a:lnRef idx="2">
            <a:schemeClr val="accent1"/>
          </a:lnRef>
          <a:fillRef idx="0">
            <a:schemeClr val="accent1"/>
          </a:fillRef>
          <a:effectRef idx="1">
            <a:schemeClr val="accent1"/>
          </a:effectRef>
          <a:fontRef idx="minor">
            <a:schemeClr val="tx1"/>
          </a:fontRef>
        </p:style>
      </p:cxnSp>
      <p:sp>
        <p:nvSpPr>
          <p:cNvPr id="296" name="Oval 67"/>
          <p:cNvSpPr/>
          <p:nvPr/>
        </p:nvSpPr>
        <p:spPr>
          <a:xfrm>
            <a:off x="2279439" y="3504028"/>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Espace réservé du pied de page 70"/>
          <p:cNvSpPr>
            <a:spLocks noGrp="1"/>
          </p:cNvSpPr>
          <p:nvPr>
            <p:ph type="ftr" sz="quarter" idx="11"/>
          </p:nvPr>
        </p:nvSpPr>
        <p:spPr/>
        <p:txBody>
          <a:bodyPr/>
          <a:lstStyle/>
          <a:p>
            <a:pPr algn="l"/>
            <a:r>
              <a:rPr lang="en-US" smtClean="0"/>
              <a:t>Lokesh Gidra</a:t>
            </a:r>
            <a:endParaRPr lang="en-US" dirty="0"/>
          </a:p>
        </p:txBody>
      </p:sp>
      <p:sp>
        <p:nvSpPr>
          <p:cNvPr id="72" name="Espace réservé du numéro de diapositive 71"/>
          <p:cNvSpPr>
            <a:spLocks noGrp="1"/>
          </p:cNvSpPr>
          <p:nvPr>
            <p:ph type="sldNum" sz="quarter" idx="12"/>
          </p:nvPr>
        </p:nvSpPr>
        <p:spPr/>
        <p:txBody>
          <a:bodyPr/>
          <a:lstStyle/>
          <a:p>
            <a:fld id="{1E092719-9E6D-4242-94B8-4143167E1437}"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GCs don’t scale because machines are NUMA</a:t>
            </a:r>
            <a:endParaRPr lang="en-US" dirty="0"/>
          </a:p>
        </p:txBody>
      </p:sp>
      <p:sp>
        <p:nvSpPr>
          <p:cNvPr id="224" name="Espace réservé du contenu 223"/>
          <p:cNvSpPr>
            <a:spLocks noGrp="1"/>
          </p:cNvSpPr>
          <p:nvPr>
            <p:ph idx="1"/>
          </p:nvPr>
        </p:nvSpPr>
        <p:spPr/>
        <p:txBody>
          <a:bodyPr/>
          <a:lstStyle/>
          <a:p>
            <a:pPr lvl="0" algn="ctr" defTabSz="914400">
              <a:buClr>
                <a:srgbClr val="0000FF"/>
              </a:buClr>
              <a:buNone/>
              <a:defRPr/>
            </a:pPr>
            <a:r>
              <a:rPr lang="en-US" dirty="0" smtClean="0">
                <a:solidFill>
                  <a:srgbClr val="FF0000"/>
                </a:solidFill>
              </a:rPr>
              <a:t>When all GC threads access any memory nodes, </a:t>
            </a:r>
            <a:br>
              <a:rPr lang="en-US" dirty="0" smtClean="0">
                <a:solidFill>
                  <a:srgbClr val="FF0000"/>
                </a:solidFill>
              </a:rPr>
            </a:br>
            <a:r>
              <a:rPr lang="en-US" dirty="0" smtClean="0">
                <a:solidFill>
                  <a:srgbClr val="FF0000"/>
                </a:solidFill>
              </a:rPr>
              <a:t>the inter-connect potentially saturates</a:t>
            </a:r>
          </a:p>
          <a:p>
            <a:pPr lvl="0" algn="ctr" defTabSz="914400">
              <a:buClr>
                <a:srgbClr val="0000FF"/>
              </a:buClr>
              <a:buNone/>
              <a:defRPr/>
            </a:pPr>
            <a:r>
              <a:rPr lang="en-US" dirty="0" smtClean="0">
                <a:solidFill>
                  <a:srgbClr val="FF0000"/>
                </a:solidFill>
              </a:rPr>
              <a:t>=&gt; high memory access latency</a:t>
            </a:r>
          </a:p>
        </p:txBody>
      </p:sp>
      <p:sp>
        <p:nvSpPr>
          <p:cNvPr id="225" name="Cylindre 76"/>
          <p:cNvSpPr/>
          <p:nvPr/>
        </p:nvSpPr>
        <p:spPr>
          <a:xfrm rot="16200000">
            <a:off x="6240744" y="3561854"/>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26" name="Cylindre 67"/>
          <p:cNvSpPr/>
          <p:nvPr/>
        </p:nvSpPr>
        <p:spPr>
          <a:xfrm rot="16200000">
            <a:off x="2955200" y="3561854"/>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27" name="Cylindre 94"/>
          <p:cNvSpPr/>
          <p:nvPr/>
        </p:nvSpPr>
        <p:spPr>
          <a:xfrm rot="16200000">
            <a:off x="6240744" y="5151210"/>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28" name="Rectangle 227"/>
          <p:cNvSpPr/>
          <p:nvPr/>
        </p:nvSpPr>
        <p:spPr>
          <a:xfrm rot="5400000">
            <a:off x="6551812" y="3027362"/>
            <a:ext cx="1207814" cy="1525040"/>
          </a:xfrm>
          <a:prstGeom prst="rect">
            <a:avLst/>
          </a:prstGeom>
          <a:solidFill>
            <a:srgbClr val="FFCA9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229" name="Rectangle 228"/>
          <p:cNvSpPr/>
          <p:nvPr/>
        </p:nvSpPr>
        <p:spPr>
          <a:xfrm rot="5400000">
            <a:off x="6551811" y="4616717"/>
            <a:ext cx="1207814" cy="1525041"/>
          </a:xfrm>
          <a:prstGeom prst="rect">
            <a:avLst/>
          </a:prstGeom>
          <a:solidFill>
            <a:srgbClr val="A59D6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230" name="Cylindre 85"/>
          <p:cNvSpPr/>
          <p:nvPr/>
        </p:nvSpPr>
        <p:spPr>
          <a:xfrm rot="16200000">
            <a:off x="2955200" y="5151210"/>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1" name="Rectangle 230"/>
          <p:cNvSpPr/>
          <p:nvPr/>
        </p:nvSpPr>
        <p:spPr>
          <a:xfrm rot="16200000">
            <a:off x="1523651" y="4620231"/>
            <a:ext cx="1207816" cy="1525040"/>
          </a:xfrm>
          <a:prstGeom prst="rect">
            <a:avLst/>
          </a:prstGeom>
          <a:solidFill>
            <a:srgbClr val="C6AFD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232" name="Rectangle 231"/>
          <p:cNvSpPr/>
          <p:nvPr/>
        </p:nvSpPr>
        <p:spPr>
          <a:xfrm rot="16200000">
            <a:off x="1523651" y="3030875"/>
            <a:ext cx="1207816" cy="1525040"/>
          </a:xfrm>
          <a:prstGeom prst="rect">
            <a:avLst/>
          </a:prstGeom>
          <a:solidFill>
            <a:srgbClr val="94D8E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233" name="Rectangle 232"/>
          <p:cNvSpPr/>
          <p:nvPr/>
        </p:nvSpPr>
        <p:spPr>
          <a:xfrm>
            <a:off x="1441239" y="327384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Cylindre 61"/>
          <p:cNvSpPr/>
          <p:nvPr/>
        </p:nvSpPr>
        <p:spPr>
          <a:xfrm rot="3120000">
            <a:off x="4625313" y="3334504"/>
            <a:ext cx="98861" cy="254187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5" name="Cylindre 62"/>
          <p:cNvSpPr/>
          <p:nvPr/>
        </p:nvSpPr>
        <p:spPr>
          <a:xfrm rot="18480000">
            <a:off x="4586383" y="3276917"/>
            <a:ext cx="98861" cy="254187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6" name="Cylindre 63"/>
          <p:cNvSpPr/>
          <p:nvPr/>
        </p:nvSpPr>
        <p:spPr>
          <a:xfrm rot="16200000">
            <a:off x="4636176" y="4769894"/>
            <a:ext cx="75684" cy="114612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7" name="Cylindre 64"/>
          <p:cNvSpPr/>
          <p:nvPr/>
        </p:nvSpPr>
        <p:spPr>
          <a:xfrm>
            <a:off x="5629118" y="4321226"/>
            <a:ext cx="76408" cy="681152"/>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8" name="Cylindre 65"/>
          <p:cNvSpPr/>
          <p:nvPr/>
        </p:nvSpPr>
        <p:spPr>
          <a:xfrm>
            <a:off x="3566101" y="4245542"/>
            <a:ext cx="76408" cy="681152"/>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9" name="Cylindre 66"/>
          <p:cNvSpPr/>
          <p:nvPr/>
        </p:nvSpPr>
        <p:spPr>
          <a:xfrm rot="16200000">
            <a:off x="4636176" y="3256222"/>
            <a:ext cx="75684" cy="114612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40" name="Rectangle 239"/>
          <p:cNvSpPr/>
          <p:nvPr/>
        </p:nvSpPr>
        <p:spPr>
          <a:xfrm>
            <a:off x="3107653" y="3185972"/>
            <a:ext cx="1069712" cy="1210937"/>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41" name="Rectangle 240"/>
          <p:cNvSpPr/>
          <p:nvPr/>
        </p:nvSpPr>
        <p:spPr>
          <a:xfrm>
            <a:off x="3184061" y="326165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2" name="Rectangle 241"/>
          <p:cNvSpPr/>
          <p:nvPr/>
        </p:nvSpPr>
        <p:spPr>
          <a:xfrm>
            <a:off x="3718917" y="326165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3" name="Rectangle 242"/>
          <p:cNvSpPr/>
          <p:nvPr/>
        </p:nvSpPr>
        <p:spPr>
          <a:xfrm>
            <a:off x="3184061" y="364007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4" name="Rectangle 243"/>
          <p:cNvSpPr/>
          <p:nvPr/>
        </p:nvSpPr>
        <p:spPr>
          <a:xfrm>
            <a:off x="3718917" y="364007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5" name="Rectangle 244"/>
          <p:cNvSpPr/>
          <p:nvPr/>
        </p:nvSpPr>
        <p:spPr>
          <a:xfrm>
            <a:off x="3184061" y="401849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6" name="Rectangle 245"/>
          <p:cNvSpPr/>
          <p:nvPr/>
        </p:nvSpPr>
        <p:spPr>
          <a:xfrm>
            <a:off x="3718917" y="401849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7" name="Rectangle 246"/>
          <p:cNvSpPr/>
          <p:nvPr/>
        </p:nvSpPr>
        <p:spPr>
          <a:xfrm>
            <a:off x="5094262" y="3185972"/>
            <a:ext cx="1069712" cy="1210937"/>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48" name="Rectangle 247"/>
          <p:cNvSpPr/>
          <p:nvPr/>
        </p:nvSpPr>
        <p:spPr>
          <a:xfrm>
            <a:off x="5170670" y="326165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9" name="Rectangle 248"/>
          <p:cNvSpPr/>
          <p:nvPr/>
        </p:nvSpPr>
        <p:spPr>
          <a:xfrm>
            <a:off x="5705526" y="326165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0" name="Rectangle 249"/>
          <p:cNvSpPr/>
          <p:nvPr/>
        </p:nvSpPr>
        <p:spPr>
          <a:xfrm>
            <a:off x="5170670" y="364007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1" name="Rectangle 250"/>
          <p:cNvSpPr/>
          <p:nvPr/>
        </p:nvSpPr>
        <p:spPr>
          <a:xfrm>
            <a:off x="5705526" y="364007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2" name="Rectangle 251"/>
          <p:cNvSpPr/>
          <p:nvPr/>
        </p:nvSpPr>
        <p:spPr>
          <a:xfrm>
            <a:off x="5170670" y="401849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3" name="Rectangle 252"/>
          <p:cNvSpPr/>
          <p:nvPr/>
        </p:nvSpPr>
        <p:spPr>
          <a:xfrm>
            <a:off x="5705526" y="401849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4" name="Rectangle 253"/>
          <p:cNvSpPr/>
          <p:nvPr/>
        </p:nvSpPr>
        <p:spPr>
          <a:xfrm>
            <a:off x="3107653" y="4775327"/>
            <a:ext cx="1069712" cy="1210937"/>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55" name="Rectangle 254"/>
          <p:cNvSpPr/>
          <p:nvPr/>
        </p:nvSpPr>
        <p:spPr>
          <a:xfrm>
            <a:off x="3184061" y="485101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6" name="Rectangle 255"/>
          <p:cNvSpPr/>
          <p:nvPr/>
        </p:nvSpPr>
        <p:spPr>
          <a:xfrm>
            <a:off x="3718917" y="485101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7" name="Rectangle 256"/>
          <p:cNvSpPr/>
          <p:nvPr/>
        </p:nvSpPr>
        <p:spPr>
          <a:xfrm>
            <a:off x="3184061" y="522942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8" name="Rectangle 257"/>
          <p:cNvSpPr/>
          <p:nvPr/>
        </p:nvSpPr>
        <p:spPr>
          <a:xfrm>
            <a:off x="3718917" y="522942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9" name="Rectangle 258"/>
          <p:cNvSpPr/>
          <p:nvPr/>
        </p:nvSpPr>
        <p:spPr>
          <a:xfrm>
            <a:off x="3184061" y="560784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0" name="Rectangle 259"/>
          <p:cNvSpPr/>
          <p:nvPr/>
        </p:nvSpPr>
        <p:spPr>
          <a:xfrm>
            <a:off x="3718917" y="560784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1" name="Rectangle 260"/>
          <p:cNvSpPr/>
          <p:nvPr/>
        </p:nvSpPr>
        <p:spPr>
          <a:xfrm>
            <a:off x="5094261" y="4775327"/>
            <a:ext cx="1069712" cy="1210937"/>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62" name="Rectangle 261"/>
          <p:cNvSpPr/>
          <p:nvPr/>
        </p:nvSpPr>
        <p:spPr>
          <a:xfrm>
            <a:off x="5170669" y="485101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3" name="Rectangle 262"/>
          <p:cNvSpPr/>
          <p:nvPr/>
        </p:nvSpPr>
        <p:spPr>
          <a:xfrm>
            <a:off x="5705525" y="485101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4" name="Rectangle 263"/>
          <p:cNvSpPr/>
          <p:nvPr/>
        </p:nvSpPr>
        <p:spPr>
          <a:xfrm>
            <a:off x="5170669" y="522942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5" name="Rectangle 264"/>
          <p:cNvSpPr/>
          <p:nvPr/>
        </p:nvSpPr>
        <p:spPr>
          <a:xfrm>
            <a:off x="5705525" y="522942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6" name="Rectangle 265"/>
          <p:cNvSpPr/>
          <p:nvPr/>
        </p:nvSpPr>
        <p:spPr>
          <a:xfrm>
            <a:off x="5170669" y="560784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7" name="Rectangle 266"/>
          <p:cNvSpPr/>
          <p:nvPr/>
        </p:nvSpPr>
        <p:spPr>
          <a:xfrm>
            <a:off x="5705525" y="560784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8" name="TextBox 50"/>
          <p:cNvSpPr txBox="1"/>
          <p:nvPr/>
        </p:nvSpPr>
        <p:spPr>
          <a:xfrm>
            <a:off x="3117639" y="2816640"/>
            <a:ext cx="914400" cy="369332"/>
          </a:xfrm>
          <a:prstGeom prst="rect">
            <a:avLst/>
          </a:prstGeom>
          <a:noFill/>
        </p:spPr>
        <p:txBody>
          <a:bodyPr wrap="square" rtlCol="0">
            <a:spAutoFit/>
          </a:bodyPr>
          <a:lstStyle/>
          <a:p>
            <a:r>
              <a:rPr lang="en-US" dirty="0" smtClean="0">
                <a:latin typeface="Times New Roman"/>
                <a:cs typeface="Times New Roman"/>
              </a:rPr>
              <a:t>Node 0</a:t>
            </a:r>
            <a:endParaRPr lang="en-US" dirty="0">
              <a:latin typeface="Times New Roman"/>
              <a:cs typeface="Times New Roman"/>
            </a:endParaRPr>
          </a:p>
        </p:txBody>
      </p:sp>
      <p:sp>
        <p:nvSpPr>
          <p:cNvPr id="269" name="TextBox 51"/>
          <p:cNvSpPr txBox="1"/>
          <p:nvPr/>
        </p:nvSpPr>
        <p:spPr>
          <a:xfrm>
            <a:off x="5251239" y="2816640"/>
            <a:ext cx="914400" cy="369332"/>
          </a:xfrm>
          <a:prstGeom prst="rect">
            <a:avLst/>
          </a:prstGeom>
          <a:noFill/>
        </p:spPr>
        <p:txBody>
          <a:bodyPr wrap="square" rtlCol="0">
            <a:spAutoFit/>
          </a:bodyPr>
          <a:lstStyle/>
          <a:p>
            <a:pPr algn="r"/>
            <a:r>
              <a:rPr lang="en-US" dirty="0" smtClean="0">
                <a:latin typeface="Times New Roman"/>
                <a:cs typeface="Times New Roman"/>
              </a:rPr>
              <a:t>Node 1</a:t>
            </a:r>
            <a:endParaRPr lang="en-US" dirty="0">
              <a:latin typeface="Times New Roman"/>
              <a:cs typeface="Times New Roman"/>
            </a:endParaRPr>
          </a:p>
        </p:txBody>
      </p:sp>
      <p:sp>
        <p:nvSpPr>
          <p:cNvPr id="270" name="TextBox 52"/>
          <p:cNvSpPr txBox="1"/>
          <p:nvPr/>
        </p:nvSpPr>
        <p:spPr>
          <a:xfrm>
            <a:off x="3117639" y="5997930"/>
            <a:ext cx="914400" cy="369332"/>
          </a:xfrm>
          <a:prstGeom prst="rect">
            <a:avLst/>
          </a:prstGeom>
          <a:noFill/>
        </p:spPr>
        <p:txBody>
          <a:bodyPr wrap="square" rtlCol="0">
            <a:spAutoFit/>
          </a:bodyPr>
          <a:lstStyle/>
          <a:p>
            <a:r>
              <a:rPr lang="en-US" dirty="0" smtClean="0">
                <a:latin typeface="Times New Roman"/>
                <a:cs typeface="Times New Roman"/>
              </a:rPr>
              <a:t>Node 2</a:t>
            </a:r>
            <a:endParaRPr lang="en-US" dirty="0">
              <a:latin typeface="Times New Roman"/>
              <a:cs typeface="Times New Roman"/>
            </a:endParaRPr>
          </a:p>
        </p:txBody>
      </p:sp>
      <p:sp>
        <p:nvSpPr>
          <p:cNvPr id="271" name="TextBox 53"/>
          <p:cNvSpPr txBox="1"/>
          <p:nvPr/>
        </p:nvSpPr>
        <p:spPr>
          <a:xfrm>
            <a:off x="5251239" y="5986262"/>
            <a:ext cx="914400" cy="369332"/>
          </a:xfrm>
          <a:prstGeom prst="rect">
            <a:avLst/>
          </a:prstGeom>
          <a:noFill/>
        </p:spPr>
        <p:txBody>
          <a:bodyPr wrap="square" rtlCol="0">
            <a:spAutoFit/>
          </a:bodyPr>
          <a:lstStyle/>
          <a:p>
            <a:pPr algn="r"/>
            <a:r>
              <a:rPr lang="en-US" dirty="0" smtClean="0">
                <a:latin typeface="Times New Roman"/>
                <a:cs typeface="Times New Roman"/>
              </a:rPr>
              <a:t>Node 3</a:t>
            </a:r>
            <a:endParaRPr lang="en-US" dirty="0">
              <a:latin typeface="Times New Roman"/>
              <a:cs typeface="Times New Roman"/>
            </a:endParaRPr>
          </a:p>
        </p:txBody>
      </p:sp>
      <p:sp>
        <p:nvSpPr>
          <p:cNvPr id="272" name="TextBox 137"/>
          <p:cNvSpPr txBox="1"/>
          <p:nvPr/>
        </p:nvSpPr>
        <p:spPr>
          <a:xfrm rot="16200000">
            <a:off x="452874" y="3576406"/>
            <a:ext cx="1371598"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273" name="TextBox 137"/>
          <p:cNvSpPr txBox="1"/>
          <p:nvPr/>
        </p:nvSpPr>
        <p:spPr>
          <a:xfrm rot="16200000">
            <a:off x="7349656" y="3491457"/>
            <a:ext cx="1354099"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sz="2000" dirty="0">
              <a:latin typeface="Times New Roman"/>
              <a:cs typeface="Times New Roman"/>
            </a:endParaRPr>
          </a:p>
        </p:txBody>
      </p:sp>
      <p:sp>
        <p:nvSpPr>
          <p:cNvPr id="274" name="TextBox 137"/>
          <p:cNvSpPr txBox="1"/>
          <p:nvPr/>
        </p:nvSpPr>
        <p:spPr>
          <a:xfrm rot="16200000">
            <a:off x="452873" y="5176607"/>
            <a:ext cx="1371600"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275" name="TextBox 137"/>
          <p:cNvSpPr txBox="1"/>
          <p:nvPr/>
        </p:nvSpPr>
        <p:spPr>
          <a:xfrm rot="16200000">
            <a:off x="7264706" y="5176606"/>
            <a:ext cx="1524000"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276" name="Oval 67"/>
          <p:cNvSpPr/>
          <p:nvPr/>
        </p:nvSpPr>
        <p:spPr>
          <a:xfrm>
            <a:off x="1669839" y="350244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a:off x="6470439" y="327384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1441239" y="487404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6470439" y="487404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67"/>
          <p:cNvSpPr/>
          <p:nvPr/>
        </p:nvSpPr>
        <p:spPr>
          <a:xfrm>
            <a:off x="1898439" y="510264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67"/>
          <p:cNvSpPr/>
          <p:nvPr/>
        </p:nvSpPr>
        <p:spPr>
          <a:xfrm>
            <a:off x="6851439" y="518160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67"/>
          <p:cNvSpPr/>
          <p:nvPr/>
        </p:nvSpPr>
        <p:spPr>
          <a:xfrm>
            <a:off x="6622839" y="350244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6" name="Connecteur droit avec flèche 285"/>
          <p:cNvCxnSpPr>
            <a:stCxn id="276" idx="6"/>
          </p:cNvCxnSpPr>
          <p:nvPr/>
        </p:nvCxnSpPr>
        <p:spPr>
          <a:xfrm>
            <a:off x="1974639" y="3616740"/>
            <a:ext cx="304800" cy="1588"/>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87" name="Connecteur droit avec flèche 286"/>
          <p:cNvCxnSpPr>
            <a:stCxn id="276" idx="4"/>
            <a:endCxn id="281" idx="0"/>
          </p:cNvCxnSpPr>
          <p:nvPr/>
        </p:nvCxnSpPr>
        <p:spPr>
          <a:xfrm rot="16200000" flipH="1">
            <a:off x="1250739" y="4302540"/>
            <a:ext cx="1371600" cy="2286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89" name="Connecteur droit avec flèche 288"/>
          <p:cNvCxnSpPr>
            <a:stCxn id="281" idx="6"/>
            <a:endCxn id="282" idx="2"/>
          </p:cNvCxnSpPr>
          <p:nvPr/>
        </p:nvCxnSpPr>
        <p:spPr>
          <a:xfrm>
            <a:off x="2203239" y="5216940"/>
            <a:ext cx="4648200" cy="7896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90" name="Connecteur droit avec flèche 289"/>
          <p:cNvCxnSpPr>
            <a:stCxn id="282" idx="0"/>
            <a:endCxn id="284" idx="4"/>
          </p:cNvCxnSpPr>
          <p:nvPr/>
        </p:nvCxnSpPr>
        <p:spPr>
          <a:xfrm rot="16200000" flipV="1">
            <a:off x="6164259" y="4342020"/>
            <a:ext cx="1450560" cy="2286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92" name="Freeform 94"/>
          <p:cNvSpPr/>
          <p:nvPr/>
        </p:nvSpPr>
        <p:spPr>
          <a:xfrm>
            <a:off x="603039" y="3273840"/>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Oval 67"/>
          <p:cNvSpPr/>
          <p:nvPr/>
        </p:nvSpPr>
        <p:spPr>
          <a:xfrm>
            <a:off x="2279439" y="3504028"/>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94"/>
          <p:cNvSpPr/>
          <p:nvPr/>
        </p:nvSpPr>
        <p:spPr>
          <a:xfrm>
            <a:off x="304800" y="3276551"/>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94"/>
          <p:cNvSpPr/>
          <p:nvPr/>
        </p:nvSpPr>
        <p:spPr>
          <a:xfrm>
            <a:off x="150209" y="3276551"/>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94"/>
          <p:cNvSpPr/>
          <p:nvPr/>
        </p:nvSpPr>
        <p:spPr>
          <a:xfrm>
            <a:off x="468573" y="3273840"/>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94"/>
          <p:cNvSpPr/>
          <p:nvPr/>
        </p:nvSpPr>
        <p:spPr>
          <a:xfrm>
            <a:off x="578101" y="4874040"/>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94"/>
          <p:cNvSpPr/>
          <p:nvPr/>
        </p:nvSpPr>
        <p:spPr>
          <a:xfrm>
            <a:off x="279862" y="4876751"/>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94"/>
          <p:cNvSpPr/>
          <p:nvPr/>
        </p:nvSpPr>
        <p:spPr>
          <a:xfrm>
            <a:off x="125271" y="4876751"/>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94"/>
          <p:cNvSpPr/>
          <p:nvPr/>
        </p:nvSpPr>
        <p:spPr>
          <a:xfrm>
            <a:off x="443635" y="4874040"/>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94"/>
          <p:cNvSpPr/>
          <p:nvPr/>
        </p:nvSpPr>
        <p:spPr>
          <a:xfrm>
            <a:off x="8705999" y="3248132"/>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94"/>
          <p:cNvSpPr/>
          <p:nvPr/>
        </p:nvSpPr>
        <p:spPr>
          <a:xfrm>
            <a:off x="8407760" y="3250843"/>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94"/>
          <p:cNvSpPr/>
          <p:nvPr/>
        </p:nvSpPr>
        <p:spPr>
          <a:xfrm>
            <a:off x="8253169" y="3250843"/>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94"/>
          <p:cNvSpPr/>
          <p:nvPr/>
        </p:nvSpPr>
        <p:spPr>
          <a:xfrm>
            <a:off x="8571533" y="3248132"/>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94"/>
          <p:cNvSpPr/>
          <p:nvPr/>
        </p:nvSpPr>
        <p:spPr>
          <a:xfrm>
            <a:off x="8681061" y="4848332"/>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94"/>
          <p:cNvSpPr/>
          <p:nvPr/>
        </p:nvSpPr>
        <p:spPr>
          <a:xfrm>
            <a:off x="8382822" y="4851043"/>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94"/>
          <p:cNvSpPr/>
          <p:nvPr/>
        </p:nvSpPr>
        <p:spPr>
          <a:xfrm>
            <a:off x="8228231" y="4851043"/>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94"/>
          <p:cNvSpPr/>
          <p:nvPr/>
        </p:nvSpPr>
        <p:spPr>
          <a:xfrm>
            <a:off x="8546595" y="4848332"/>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Lightning Bolt 123"/>
          <p:cNvSpPr/>
          <p:nvPr/>
        </p:nvSpPr>
        <p:spPr>
          <a:xfrm>
            <a:off x="3352800" y="2711150"/>
            <a:ext cx="2209800" cy="3733800"/>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Espace réservé du pied de page 92"/>
          <p:cNvSpPr>
            <a:spLocks noGrp="1"/>
          </p:cNvSpPr>
          <p:nvPr>
            <p:ph type="ftr" sz="quarter" idx="11"/>
          </p:nvPr>
        </p:nvSpPr>
        <p:spPr/>
        <p:txBody>
          <a:bodyPr/>
          <a:lstStyle/>
          <a:p>
            <a:pPr algn="l"/>
            <a:r>
              <a:rPr lang="en-US" smtClean="0"/>
              <a:t>Lokesh Gidra</a:t>
            </a:r>
            <a:endParaRPr lang="en-US" dirty="0"/>
          </a:p>
        </p:txBody>
      </p:sp>
      <p:sp>
        <p:nvSpPr>
          <p:cNvPr id="94" name="Espace réservé du numéro de diapositive 93"/>
          <p:cNvSpPr>
            <a:spLocks noGrp="1"/>
          </p:cNvSpPr>
          <p:nvPr>
            <p:ph type="sldNum" sz="quarter" idx="12"/>
          </p:nvPr>
        </p:nvSpPr>
        <p:spPr/>
        <p:txBody>
          <a:bodyPr/>
          <a:lstStyle/>
          <a:p>
            <a:fld id="{1E092719-9E6D-4242-94B8-4143167E1437}"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50208" y="2060848"/>
            <a:ext cx="8993791" cy="2709664"/>
          </a:xfrm>
          <a:noFill/>
        </p:spPr>
        <p:txBody>
          <a:bodyPr/>
          <a:lstStyle/>
          <a:p>
            <a:r>
              <a:rPr lang="en-US" dirty="0">
                <a:solidFill>
                  <a:schemeClr val="bg2">
                    <a:lumMod val="75000"/>
                  </a:schemeClr>
                </a:solidFill>
              </a:rPr>
              <a:t>W</a:t>
            </a:r>
            <a:r>
              <a:rPr lang="en-US" dirty="0" smtClean="0">
                <a:solidFill>
                  <a:schemeClr val="bg2">
                    <a:lumMod val="75000"/>
                  </a:schemeClr>
                </a:solidFill>
              </a:rPr>
              <a:t>hy GC doesn’t scale?</a:t>
            </a:r>
          </a:p>
          <a:p>
            <a:endParaRPr lang="en-US" dirty="0" smtClean="0">
              <a:solidFill>
                <a:schemeClr val="bg2">
                  <a:lumMod val="75000"/>
                </a:schemeClr>
              </a:solidFill>
            </a:endParaRPr>
          </a:p>
          <a:p>
            <a:r>
              <a:rPr lang="en-US" dirty="0" smtClean="0">
                <a:solidFill>
                  <a:schemeClr val="accent1">
                    <a:lumMod val="50000"/>
                  </a:schemeClr>
                </a:solidFill>
              </a:rPr>
              <a:t>Our Solution: </a:t>
            </a:r>
            <a:r>
              <a:rPr lang="en-US" dirty="0" err="1" smtClean="0">
                <a:solidFill>
                  <a:schemeClr val="accent1">
                    <a:lumMod val="50000"/>
                  </a:schemeClr>
                </a:solidFill>
              </a:rPr>
              <a:t>NumaGiC</a:t>
            </a:r>
            <a:endParaRPr lang="en-US" dirty="0" smtClean="0">
              <a:solidFill>
                <a:schemeClr val="accent1">
                  <a:lumMod val="50000"/>
                </a:schemeClr>
              </a:solidFill>
            </a:endParaRPr>
          </a:p>
          <a:p>
            <a:endParaRPr lang="en-US" dirty="0" smtClean="0"/>
          </a:p>
          <a:p>
            <a:r>
              <a:rPr lang="en-US" dirty="0" smtClean="0">
                <a:solidFill>
                  <a:schemeClr val="bg2">
                    <a:lumMod val="75000"/>
                  </a:schemeClr>
                </a:solidFill>
              </a:rPr>
              <a:t>Evaluation</a:t>
            </a:r>
          </a:p>
        </p:txBody>
      </p:sp>
      <p:sp>
        <p:nvSpPr>
          <p:cNvPr id="4" name="Footer Placeholder 3"/>
          <p:cNvSpPr>
            <a:spLocks noGrp="1"/>
          </p:cNvSpPr>
          <p:nvPr>
            <p:ph type="ftr" sz="quarter" idx="11"/>
          </p:nvPr>
        </p:nvSpPr>
        <p:spPr/>
        <p:txBody>
          <a:bodyPr/>
          <a:lstStyle/>
          <a:p>
            <a:pPr algn="l"/>
            <a:r>
              <a:rPr lang="en-US" smtClean="0"/>
              <a:t>Lokesh Gidra</a:t>
            </a:r>
            <a:endParaRPr lang="en-US" dirty="0"/>
          </a:p>
        </p:txBody>
      </p:sp>
      <p:sp>
        <p:nvSpPr>
          <p:cNvPr id="5" name="Slide Number Placeholder 4"/>
          <p:cNvSpPr>
            <a:spLocks noGrp="1"/>
          </p:cNvSpPr>
          <p:nvPr>
            <p:ph type="sldNum" sz="quarter" idx="12"/>
          </p:nvPr>
        </p:nvSpPr>
        <p:spPr/>
        <p:txBody>
          <a:bodyPr/>
          <a:lstStyle/>
          <a:p>
            <a:fld id="{1E092719-9E6D-4242-94B8-4143167E1437}" type="slidenum">
              <a:rPr lang="en-US" smtClean="0"/>
              <a:pPr/>
              <a:t>13</a:t>
            </a:fld>
            <a:endParaRPr lang="en-US"/>
          </a:p>
        </p:txBody>
      </p:sp>
    </p:spTree>
    <p:extLst>
      <p:ext uri="{BB962C8B-B14F-4D97-AF65-F5344CB8AC3E}">
        <p14:creationId xmlns:p14="http://schemas.microsoft.com/office/powerpoint/2010/main" val="3218719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88" y="764704"/>
            <a:ext cx="8839200" cy="1146984"/>
          </a:xfrm>
        </p:spPr>
        <p:txBody>
          <a:bodyPr/>
          <a:lstStyle/>
          <a:p>
            <a:pPr algn="ctr"/>
            <a:r>
              <a:rPr lang="en-US" dirty="0"/>
              <a:t>H</a:t>
            </a:r>
            <a:r>
              <a:rPr lang="en-US" dirty="0" smtClean="0"/>
              <a:t>ow can we fix the memory locality issue?</a:t>
            </a:r>
            <a:endParaRPr lang="en-US" dirty="0"/>
          </a:p>
        </p:txBody>
      </p:sp>
      <p:sp>
        <p:nvSpPr>
          <p:cNvPr id="3" name="Content Placeholder 2"/>
          <p:cNvSpPr>
            <a:spLocks noGrp="1"/>
          </p:cNvSpPr>
          <p:nvPr>
            <p:ph idx="1"/>
          </p:nvPr>
        </p:nvSpPr>
        <p:spPr>
          <a:xfrm>
            <a:off x="150208" y="2708920"/>
            <a:ext cx="8993791" cy="2880320"/>
          </a:xfrm>
        </p:spPr>
        <p:txBody>
          <a:bodyPr/>
          <a:lstStyle/>
          <a:p>
            <a:pPr marL="457200" lvl="1" indent="0" algn="ctr">
              <a:buNone/>
            </a:pPr>
            <a:endParaRPr lang="en-US" sz="3600" dirty="0">
              <a:solidFill>
                <a:schemeClr val="accent3">
                  <a:lumMod val="50000"/>
                </a:schemeClr>
              </a:solidFill>
            </a:endParaRPr>
          </a:p>
          <a:p>
            <a:pPr marL="0" indent="0" algn="ctr">
              <a:buNone/>
            </a:pPr>
            <a:r>
              <a:rPr lang="en-US" sz="3600" dirty="0" smtClean="0">
                <a:solidFill>
                  <a:schemeClr val="accent3">
                    <a:lumMod val="50000"/>
                  </a:schemeClr>
                </a:solidFill>
              </a:rPr>
              <a:t>Simply by preventing any remote memory access</a:t>
            </a:r>
          </a:p>
        </p:txBody>
      </p:sp>
      <p:sp>
        <p:nvSpPr>
          <p:cNvPr id="4" name="Footer Placeholder 3"/>
          <p:cNvSpPr>
            <a:spLocks noGrp="1"/>
          </p:cNvSpPr>
          <p:nvPr>
            <p:ph type="ftr" sz="quarter" idx="11"/>
          </p:nvPr>
        </p:nvSpPr>
        <p:spPr/>
        <p:txBody>
          <a:bodyPr/>
          <a:lstStyle/>
          <a:p>
            <a:pPr algn="l"/>
            <a:r>
              <a:rPr lang="en-US" smtClean="0"/>
              <a:t>Lokesh Gidra</a:t>
            </a:r>
            <a:endParaRPr lang="en-US" dirty="0"/>
          </a:p>
        </p:txBody>
      </p:sp>
      <p:sp>
        <p:nvSpPr>
          <p:cNvPr id="5" name="Slide Number Placeholder 4"/>
          <p:cNvSpPr>
            <a:spLocks noGrp="1"/>
          </p:cNvSpPr>
          <p:nvPr>
            <p:ph type="sldNum" sz="quarter" idx="12"/>
          </p:nvPr>
        </p:nvSpPr>
        <p:spPr/>
        <p:txBody>
          <a:bodyPr/>
          <a:lstStyle/>
          <a:p>
            <a:fld id="{1E092719-9E6D-4242-94B8-4143167E1437}" type="slidenum">
              <a:rPr lang="en-US" smtClean="0"/>
              <a:pPr/>
              <a:t>14</a:t>
            </a:fld>
            <a:endParaRPr lang="en-US"/>
          </a:p>
        </p:txBody>
      </p:sp>
    </p:spTree>
    <p:extLst>
      <p:ext uri="{BB962C8B-B14F-4D97-AF65-F5344CB8AC3E}">
        <p14:creationId xmlns:p14="http://schemas.microsoft.com/office/powerpoint/2010/main" val="3959700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Prevent remote access using messages</a:t>
            </a:r>
            <a:endParaRPr lang="en-US" dirty="0"/>
          </a:p>
        </p:txBody>
      </p:sp>
      <p:sp>
        <p:nvSpPr>
          <p:cNvPr id="3" name="Espace réservé du contenu 2"/>
          <p:cNvSpPr>
            <a:spLocks noGrp="1"/>
          </p:cNvSpPr>
          <p:nvPr>
            <p:ph idx="1"/>
          </p:nvPr>
        </p:nvSpPr>
        <p:spPr/>
        <p:txBody>
          <a:bodyPr/>
          <a:lstStyle/>
          <a:p>
            <a:pPr>
              <a:buNone/>
            </a:pPr>
            <a:r>
              <a:rPr lang="en-US" dirty="0" smtClean="0"/>
              <a:t>Enforces memory access locality</a:t>
            </a:r>
            <a:br>
              <a:rPr lang="en-US" dirty="0" smtClean="0"/>
            </a:br>
            <a:r>
              <a:rPr lang="en-US" dirty="0" smtClean="0"/>
              <a:t>by trading remote memory accesses by messages</a:t>
            </a:r>
          </a:p>
          <a:p>
            <a:pPr>
              <a:buNone/>
            </a:pPr>
            <a:endParaRPr lang="en-US" dirty="0"/>
          </a:p>
        </p:txBody>
      </p:sp>
      <p:sp>
        <p:nvSpPr>
          <p:cNvPr id="33" name="Rectangle 32"/>
          <p:cNvSpPr/>
          <p:nvPr/>
        </p:nvSpPr>
        <p:spPr>
          <a:xfrm rot="16200000">
            <a:off x="5035412" y="2736988"/>
            <a:ext cx="1207816" cy="152504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34" name="Rectangle 33"/>
          <p:cNvSpPr/>
          <p:nvPr/>
        </p:nvSpPr>
        <p:spPr>
          <a:xfrm rot="16200000">
            <a:off x="2597012" y="2728835"/>
            <a:ext cx="1207816" cy="1525040"/>
          </a:xfrm>
          <a:prstGeom prst="rect">
            <a:avLst/>
          </a:prstGeom>
          <a:solidFill>
            <a:srgbClr val="94D8E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35" name="Rectangle 34"/>
          <p:cNvSpPr/>
          <p:nvPr/>
        </p:nvSpPr>
        <p:spPr>
          <a:xfrm>
            <a:off x="2514600" y="297180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137"/>
          <p:cNvSpPr txBox="1"/>
          <p:nvPr/>
        </p:nvSpPr>
        <p:spPr>
          <a:xfrm rot="16200000">
            <a:off x="1526235" y="3274366"/>
            <a:ext cx="1371598"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37" name="TextBox 137"/>
          <p:cNvSpPr txBox="1"/>
          <p:nvPr/>
        </p:nvSpPr>
        <p:spPr>
          <a:xfrm rot="16200000">
            <a:off x="5869633" y="3274367"/>
            <a:ext cx="1371600"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38" name="Oval 67"/>
          <p:cNvSpPr/>
          <p:nvPr/>
        </p:nvSpPr>
        <p:spPr>
          <a:xfrm>
            <a:off x="2743200" y="304800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953000" y="2990797"/>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67"/>
          <p:cNvSpPr/>
          <p:nvPr/>
        </p:nvSpPr>
        <p:spPr>
          <a:xfrm>
            <a:off x="5181600" y="3124200"/>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67"/>
          <p:cNvSpPr/>
          <p:nvPr/>
        </p:nvSpPr>
        <p:spPr>
          <a:xfrm>
            <a:off x="5562600" y="3505200"/>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Connecteur droit avec flèche 43"/>
          <p:cNvCxnSpPr>
            <a:stCxn id="38" idx="4"/>
            <a:endCxn id="47" idx="1"/>
          </p:cNvCxnSpPr>
          <p:nvPr/>
        </p:nvCxnSpPr>
        <p:spPr>
          <a:xfrm rot="16200000" flipH="1">
            <a:off x="3015479" y="3156720"/>
            <a:ext cx="185878" cy="425637"/>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5" name="Connecteur droit avec flèche 44"/>
          <p:cNvCxnSpPr>
            <a:stCxn id="41" idx="5"/>
            <a:endCxn id="42" idx="1"/>
          </p:cNvCxnSpPr>
          <p:nvPr/>
        </p:nvCxnSpPr>
        <p:spPr>
          <a:xfrm rot="16200000" flipH="1">
            <a:off x="5414822" y="3346263"/>
            <a:ext cx="219356" cy="165474"/>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46" name="Can 68"/>
          <p:cNvSpPr/>
          <p:nvPr/>
        </p:nvSpPr>
        <p:spPr>
          <a:xfrm rot="5400000">
            <a:off x="4248150" y="3600450"/>
            <a:ext cx="304800" cy="1638300"/>
          </a:xfrm>
          <a:prstGeom prst="can">
            <a:avLst>
              <a:gd name="adj" fmla="val 6359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67"/>
          <p:cNvSpPr/>
          <p:nvPr/>
        </p:nvSpPr>
        <p:spPr>
          <a:xfrm>
            <a:off x="3276600" y="3429000"/>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50"/>
          <p:cNvSpPr txBox="1"/>
          <p:nvPr/>
        </p:nvSpPr>
        <p:spPr>
          <a:xfrm>
            <a:off x="2438400" y="2514600"/>
            <a:ext cx="914400" cy="369332"/>
          </a:xfrm>
          <a:prstGeom prst="rect">
            <a:avLst/>
          </a:prstGeom>
          <a:noFill/>
        </p:spPr>
        <p:txBody>
          <a:bodyPr wrap="square" rtlCol="0">
            <a:spAutoFit/>
          </a:bodyPr>
          <a:lstStyle/>
          <a:p>
            <a:r>
              <a:rPr lang="en-US" dirty="0" smtClean="0">
                <a:latin typeface="Times New Roman"/>
                <a:cs typeface="Times New Roman"/>
              </a:rPr>
              <a:t>Node 0</a:t>
            </a:r>
            <a:endParaRPr lang="en-US" dirty="0">
              <a:latin typeface="Times New Roman"/>
              <a:cs typeface="Times New Roman"/>
            </a:endParaRPr>
          </a:p>
        </p:txBody>
      </p:sp>
      <p:sp>
        <p:nvSpPr>
          <p:cNvPr id="49" name="TextBox 50"/>
          <p:cNvSpPr txBox="1"/>
          <p:nvPr/>
        </p:nvSpPr>
        <p:spPr>
          <a:xfrm>
            <a:off x="5486400" y="2514600"/>
            <a:ext cx="914400" cy="369332"/>
          </a:xfrm>
          <a:prstGeom prst="rect">
            <a:avLst/>
          </a:prstGeom>
          <a:noFill/>
        </p:spPr>
        <p:txBody>
          <a:bodyPr wrap="square" rtlCol="0">
            <a:spAutoFit/>
          </a:bodyPr>
          <a:lstStyle/>
          <a:p>
            <a:pPr algn="r"/>
            <a:r>
              <a:rPr lang="en-US" dirty="0" smtClean="0">
                <a:latin typeface="Times New Roman"/>
                <a:cs typeface="Times New Roman"/>
              </a:rPr>
              <a:t>Node 1</a:t>
            </a:r>
            <a:endParaRPr lang="en-US" dirty="0">
              <a:latin typeface="Times New Roman"/>
              <a:cs typeface="Times New Roman"/>
            </a:endParaRPr>
          </a:p>
        </p:txBody>
      </p:sp>
      <p:cxnSp>
        <p:nvCxnSpPr>
          <p:cNvPr id="50" name="Connecteur droit avec flèche 49"/>
          <p:cNvCxnSpPr/>
          <p:nvPr/>
        </p:nvCxnSpPr>
        <p:spPr>
          <a:xfrm>
            <a:off x="3810000" y="4419600"/>
            <a:ext cx="1066800" cy="1588"/>
          </a:xfrm>
          <a:prstGeom prst="straightConnector1">
            <a:avLst/>
          </a:prstGeom>
          <a:ln w="41275">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51" name="Can 68"/>
          <p:cNvSpPr/>
          <p:nvPr/>
        </p:nvSpPr>
        <p:spPr>
          <a:xfrm rot="5400000">
            <a:off x="4248150" y="4057650"/>
            <a:ext cx="304800" cy="1638300"/>
          </a:xfrm>
          <a:prstGeom prst="can">
            <a:avLst>
              <a:gd name="adj" fmla="val 6359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Connecteur droit avec flèche 51"/>
          <p:cNvCxnSpPr/>
          <p:nvPr/>
        </p:nvCxnSpPr>
        <p:spPr>
          <a:xfrm>
            <a:off x="3810000" y="4876800"/>
            <a:ext cx="1066800" cy="1588"/>
          </a:xfrm>
          <a:prstGeom prst="straightConnector1">
            <a:avLst/>
          </a:prstGeom>
          <a:ln w="41275">
            <a:solidFill>
              <a:schemeClr val="tx1"/>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55" name="Connecteur droit avec flèche 54"/>
          <p:cNvCxnSpPr>
            <a:stCxn id="47" idx="6"/>
            <a:endCxn id="41" idx="2"/>
          </p:cNvCxnSpPr>
          <p:nvPr/>
        </p:nvCxnSpPr>
        <p:spPr>
          <a:xfrm flipV="1">
            <a:off x="3581400" y="3238500"/>
            <a:ext cx="1600200" cy="3048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56" name="Freeform 94"/>
          <p:cNvSpPr/>
          <p:nvPr/>
        </p:nvSpPr>
        <p:spPr>
          <a:xfrm>
            <a:off x="2438400" y="4191000"/>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94"/>
          <p:cNvSpPr/>
          <p:nvPr/>
        </p:nvSpPr>
        <p:spPr>
          <a:xfrm>
            <a:off x="6019800" y="4191000"/>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8" name="Connecteur droit 57"/>
          <p:cNvCxnSpPr>
            <a:stCxn id="56" idx="2"/>
            <a:endCxn id="38" idx="4"/>
          </p:cNvCxnSpPr>
          <p:nvPr/>
        </p:nvCxnSpPr>
        <p:spPr>
          <a:xfrm flipV="1">
            <a:off x="2706805" y="3276600"/>
            <a:ext cx="188795" cy="1473958"/>
          </a:xfrm>
          <a:prstGeom prst="line">
            <a:avLst/>
          </a:prstGeom>
          <a:ln w="25400">
            <a:solidFill>
              <a:srgbClr val="FF0000"/>
            </a:solidFill>
            <a:prstDash val="lgDash"/>
            <a:tailEnd type="stealth" w="lg" len="lg"/>
          </a:ln>
          <a:effectLst/>
        </p:spPr>
        <p:style>
          <a:lnRef idx="2">
            <a:schemeClr val="accent1"/>
          </a:lnRef>
          <a:fillRef idx="0">
            <a:schemeClr val="accent1"/>
          </a:fillRef>
          <a:effectRef idx="1">
            <a:schemeClr val="accent1"/>
          </a:effectRef>
          <a:fontRef idx="minor">
            <a:schemeClr val="tx1"/>
          </a:fontRef>
        </p:style>
      </p:cxnSp>
      <p:sp>
        <p:nvSpPr>
          <p:cNvPr id="59" name="ZoneTexte 58"/>
          <p:cNvSpPr txBox="1"/>
          <p:nvPr/>
        </p:nvSpPr>
        <p:spPr>
          <a:xfrm>
            <a:off x="1981200" y="5181600"/>
            <a:ext cx="1103262" cy="400110"/>
          </a:xfrm>
          <a:prstGeom prst="rect">
            <a:avLst/>
          </a:prstGeom>
          <a:noFill/>
        </p:spPr>
        <p:txBody>
          <a:bodyPr wrap="none" rtlCol="0">
            <a:spAutoFit/>
          </a:bodyPr>
          <a:lstStyle/>
          <a:p>
            <a:r>
              <a:rPr lang="en-US" sz="2000" dirty="0" smtClean="0">
                <a:latin typeface="Times New Roman"/>
                <a:cs typeface="Times New Roman"/>
              </a:rPr>
              <a:t>Thread 0</a:t>
            </a:r>
            <a:endParaRPr lang="en-US" sz="2000" dirty="0">
              <a:latin typeface="Times New Roman"/>
              <a:cs typeface="Times New Roman"/>
            </a:endParaRPr>
          </a:p>
        </p:txBody>
      </p:sp>
      <p:sp>
        <p:nvSpPr>
          <p:cNvPr id="60" name="ZoneTexte 59"/>
          <p:cNvSpPr txBox="1"/>
          <p:nvPr/>
        </p:nvSpPr>
        <p:spPr>
          <a:xfrm>
            <a:off x="5562600" y="5181600"/>
            <a:ext cx="1103262" cy="400110"/>
          </a:xfrm>
          <a:prstGeom prst="rect">
            <a:avLst/>
          </a:prstGeom>
          <a:noFill/>
        </p:spPr>
        <p:txBody>
          <a:bodyPr wrap="none" rtlCol="0">
            <a:spAutoFit/>
          </a:bodyPr>
          <a:lstStyle/>
          <a:p>
            <a:r>
              <a:rPr lang="en-US" sz="2000" dirty="0" smtClean="0">
                <a:latin typeface="Times New Roman"/>
                <a:cs typeface="Times New Roman"/>
              </a:rPr>
              <a:t>Thread 1</a:t>
            </a:r>
            <a:endParaRPr lang="en-US" sz="2000" dirty="0">
              <a:latin typeface="Times New Roman"/>
              <a:cs typeface="Times New Roman"/>
            </a:endParaRPr>
          </a:p>
        </p:txBody>
      </p:sp>
      <p:sp>
        <p:nvSpPr>
          <p:cNvPr id="29" name="Espace réservé du pied de page 28"/>
          <p:cNvSpPr>
            <a:spLocks noGrp="1"/>
          </p:cNvSpPr>
          <p:nvPr>
            <p:ph type="ftr" sz="quarter" idx="11"/>
          </p:nvPr>
        </p:nvSpPr>
        <p:spPr/>
        <p:txBody>
          <a:bodyPr/>
          <a:lstStyle/>
          <a:p>
            <a:pPr algn="l"/>
            <a:r>
              <a:rPr lang="en-US" smtClean="0"/>
              <a:t>Lokesh Gidra</a:t>
            </a:r>
            <a:endParaRPr lang="en-US" dirty="0"/>
          </a:p>
        </p:txBody>
      </p:sp>
      <p:sp>
        <p:nvSpPr>
          <p:cNvPr id="30" name="Espace réservé du numéro de diapositive 29"/>
          <p:cNvSpPr>
            <a:spLocks noGrp="1"/>
          </p:cNvSpPr>
          <p:nvPr>
            <p:ph type="sldNum" sz="quarter" idx="12"/>
          </p:nvPr>
        </p:nvSpPr>
        <p:spPr/>
        <p:txBody>
          <a:bodyPr/>
          <a:lstStyle/>
          <a:p>
            <a:fld id="{1E092719-9E6D-4242-94B8-4143167E1437}"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Prevent remote access using messages</a:t>
            </a:r>
          </a:p>
        </p:txBody>
      </p:sp>
      <p:sp>
        <p:nvSpPr>
          <p:cNvPr id="3" name="Espace réservé du contenu 2"/>
          <p:cNvSpPr>
            <a:spLocks noGrp="1"/>
          </p:cNvSpPr>
          <p:nvPr>
            <p:ph idx="1"/>
          </p:nvPr>
        </p:nvSpPr>
        <p:spPr/>
        <p:txBody>
          <a:bodyPr/>
          <a:lstStyle/>
          <a:p>
            <a:pPr>
              <a:buNone/>
            </a:pPr>
            <a:r>
              <a:rPr lang="en-US" dirty="0" smtClean="0"/>
              <a:t>Enforces memory access locality</a:t>
            </a:r>
            <a:br>
              <a:rPr lang="en-US" dirty="0" smtClean="0"/>
            </a:br>
            <a:r>
              <a:rPr lang="en-US" dirty="0" smtClean="0"/>
              <a:t>by trading remote memory accesses by messages</a:t>
            </a:r>
          </a:p>
          <a:p>
            <a:pPr>
              <a:buNone/>
            </a:pPr>
            <a:endParaRPr lang="en-US" dirty="0"/>
          </a:p>
        </p:txBody>
      </p:sp>
      <p:sp>
        <p:nvSpPr>
          <p:cNvPr id="33" name="Rectangle 32"/>
          <p:cNvSpPr/>
          <p:nvPr/>
        </p:nvSpPr>
        <p:spPr>
          <a:xfrm rot="16200000">
            <a:off x="5035412" y="2736988"/>
            <a:ext cx="1207816" cy="152504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34" name="Rectangle 33"/>
          <p:cNvSpPr/>
          <p:nvPr/>
        </p:nvSpPr>
        <p:spPr>
          <a:xfrm rot="16200000">
            <a:off x="2597012" y="2728835"/>
            <a:ext cx="1207816" cy="1525040"/>
          </a:xfrm>
          <a:prstGeom prst="rect">
            <a:avLst/>
          </a:prstGeom>
          <a:solidFill>
            <a:srgbClr val="94D8E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35" name="Rectangle 34"/>
          <p:cNvSpPr/>
          <p:nvPr/>
        </p:nvSpPr>
        <p:spPr>
          <a:xfrm>
            <a:off x="2514600" y="297180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137"/>
          <p:cNvSpPr txBox="1"/>
          <p:nvPr/>
        </p:nvSpPr>
        <p:spPr>
          <a:xfrm rot="16200000">
            <a:off x="1526235" y="3274366"/>
            <a:ext cx="1371598"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37" name="TextBox 137"/>
          <p:cNvSpPr txBox="1"/>
          <p:nvPr/>
        </p:nvSpPr>
        <p:spPr>
          <a:xfrm rot="16200000">
            <a:off x="5869633" y="3274367"/>
            <a:ext cx="1371600"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38" name="Rectangle 37"/>
          <p:cNvSpPr/>
          <p:nvPr/>
        </p:nvSpPr>
        <p:spPr>
          <a:xfrm>
            <a:off x="4953000" y="2990797"/>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67"/>
          <p:cNvSpPr/>
          <p:nvPr/>
        </p:nvSpPr>
        <p:spPr>
          <a:xfrm>
            <a:off x="5181600" y="3124200"/>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67"/>
          <p:cNvSpPr/>
          <p:nvPr/>
        </p:nvSpPr>
        <p:spPr>
          <a:xfrm>
            <a:off x="5562600" y="3505200"/>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Connecteur droit avec flèche 41"/>
          <p:cNvCxnSpPr>
            <a:endCxn id="45" idx="1"/>
          </p:cNvCxnSpPr>
          <p:nvPr/>
        </p:nvCxnSpPr>
        <p:spPr>
          <a:xfrm rot="16200000" flipH="1">
            <a:off x="3015479" y="3156720"/>
            <a:ext cx="185878" cy="425637"/>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3" name="Connecteur droit avec flèche 42"/>
          <p:cNvCxnSpPr>
            <a:stCxn id="39" idx="5"/>
            <a:endCxn id="40" idx="1"/>
          </p:cNvCxnSpPr>
          <p:nvPr/>
        </p:nvCxnSpPr>
        <p:spPr>
          <a:xfrm rot="16200000" flipH="1">
            <a:off x="5414822" y="3346263"/>
            <a:ext cx="219356" cy="165474"/>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44" name="Can 68"/>
          <p:cNvSpPr/>
          <p:nvPr/>
        </p:nvSpPr>
        <p:spPr>
          <a:xfrm rot="5400000">
            <a:off x="4248150" y="3600450"/>
            <a:ext cx="304800" cy="1638300"/>
          </a:xfrm>
          <a:prstGeom prst="can">
            <a:avLst>
              <a:gd name="adj" fmla="val 6359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67"/>
          <p:cNvSpPr/>
          <p:nvPr/>
        </p:nvSpPr>
        <p:spPr>
          <a:xfrm>
            <a:off x="3276600" y="342900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50"/>
          <p:cNvSpPr txBox="1"/>
          <p:nvPr/>
        </p:nvSpPr>
        <p:spPr>
          <a:xfrm>
            <a:off x="2438400" y="2514600"/>
            <a:ext cx="914400" cy="369332"/>
          </a:xfrm>
          <a:prstGeom prst="rect">
            <a:avLst/>
          </a:prstGeom>
          <a:noFill/>
        </p:spPr>
        <p:txBody>
          <a:bodyPr wrap="square" rtlCol="0">
            <a:spAutoFit/>
          </a:bodyPr>
          <a:lstStyle/>
          <a:p>
            <a:r>
              <a:rPr lang="en-US" dirty="0" smtClean="0">
                <a:latin typeface="Times New Roman"/>
                <a:cs typeface="Times New Roman"/>
              </a:rPr>
              <a:t>Node 0</a:t>
            </a:r>
            <a:endParaRPr lang="en-US" dirty="0">
              <a:latin typeface="Times New Roman"/>
              <a:cs typeface="Times New Roman"/>
            </a:endParaRPr>
          </a:p>
        </p:txBody>
      </p:sp>
      <p:sp>
        <p:nvSpPr>
          <p:cNvPr id="47" name="TextBox 50"/>
          <p:cNvSpPr txBox="1"/>
          <p:nvPr/>
        </p:nvSpPr>
        <p:spPr>
          <a:xfrm>
            <a:off x="5486400" y="2514600"/>
            <a:ext cx="914400" cy="369332"/>
          </a:xfrm>
          <a:prstGeom prst="rect">
            <a:avLst/>
          </a:prstGeom>
          <a:noFill/>
        </p:spPr>
        <p:txBody>
          <a:bodyPr wrap="square" rtlCol="0">
            <a:spAutoFit/>
          </a:bodyPr>
          <a:lstStyle/>
          <a:p>
            <a:pPr algn="r"/>
            <a:r>
              <a:rPr lang="en-US" dirty="0" smtClean="0">
                <a:latin typeface="Times New Roman"/>
                <a:cs typeface="Times New Roman"/>
              </a:rPr>
              <a:t>Node 1</a:t>
            </a:r>
            <a:endParaRPr lang="en-US" dirty="0">
              <a:latin typeface="Times New Roman"/>
              <a:cs typeface="Times New Roman"/>
            </a:endParaRPr>
          </a:p>
        </p:txBody>
      </p:sp>
      <p:cxnSp>
        <p:nvCxnSpPr>
          <p:cNvPr id="48" name="Connecteur droit avec flèche 47"/>
          <p:cNvCxnSpPr/>
          <p:nvPr/>
        </p:nvCxnSpPr>
        <p:spPr>
          <a:xfrm>
            <a:off x="3810000" y="4419600"/>
            <a:ext cx="1066800" cy="1588"/>
          </a:xfrm>
          <a:prstGeom prst="straightConnector1">
            <a:avLst/>
          </a:prstGeom>
          <a:ln w="41275">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49" name="Can 68"/>
          <p:cNvSpPr/>
          <p:nvPr/>
        </p:nvSpPr>
        <p:spPr>
          <a:xfrm rot="5400000">
            <a:off x="4248150" y="4057650"/>
            <a:ext cx="304800" cy="1638300"/>
          </a:xfrm>
          <a:prstGeom prst="can">
            <a:avLst>
              <a:gd name="adj" fmla="val 6359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Connecteur droit avec flèche 49"/>
          <p:cNvCxnSpPr/>
          <p:nvPr/>
        </p:nvCxnSpPr>
        <p:spPr>
          <a:xfrm>
            <a:off x="3810000" y="4876800"/>
            <a:ext cx="1066800" cy="1588"/>
          </a:xfrm>
          <a:prstGeom prst="straightConnector1">
            <a:avLst/>
          </a:prstGeom>
          <a:ln w="41275">
            <a:solidFill>
              <a:schemeClr val="tx1"/>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53" name="Connecteur droit avec flèche 52"/>
          <p:cNvCxnSpPr>
            <a:stCxn id="45" idx="6"/>
            <a:endCxn id="39" idx="2"/>
          </p:cNvCxnSpPr>
          <p:nvPr/>
        </p:nvCxnSpPr>
        <p:spPr>
          <a:xfrm flipV="1">
            <a:off x="3581400" y="3238500"/>
            <a:ext cx="1600200" cy="3048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54" name="Freeform 94"/>
          <p:cNvSpPr/>
          <p:nvPr/>
        </p:nvSpPr>
        <p:spPr>
          <a:xfrm>
            <a:off x="2438400" y="4191000"/>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94"/>
          <p:cNvSpPr/>
          <p:nvPr/>
        </p:nvSpPr>
        <p:spPr>
          <a:xfrm>
            <a:off x="6019800" y="4191000"/>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6" name="Connecteur droit 55"/>
          <p:cNvCxnSpPr>
            <a:stCxn id="54" idx="2"/>
            <a:endCxn id="45" idx="4"/>
          </p:cNvCxnSpPr>
          <p:nvPr/>
        </p:nvCxnSpPr>
        <p:spPr>
          <a:xfrm flipV="1">
            <a:off x="2706805" y="3657600"/>
            <a:ext cx="722195" cy="1092958"/>
          </a:xfrm>
          <a:prstGeom prst="line">
            <a:avLst/>
          </a:prstGeom>
          <a:ln w="25400">
            <a:solidFill>
              <a:srgbClr val="FF0000"/>
            </a:solidFill>
            <a:prstDash val="lgDash"/>
            <a:tailEnd type="stealth" w="lg" len="lg"/>
          </a:ln>
          <a:effectLst/>
        </p:spPr>
        <p:style>
          <a:lnRef idx="2">
            <a:schemeClr val="accent1"/>
          </a:lnRef>
          <a:fillRef idx="0">
            <a:schemeClr val="accent1"/>
          </a:fillRef>
          <a:effectRef idx="1">
            <a:schemeClr val="accent1"/>
          </a:effectRef>
          <a:fontRef idx="minor">
            <a:schemeClr val="tx1"/>
          </a:fontRef>
        </p:style>
      </p:cxnSp>
      <p:sp>
        <p:nvSpPr>
          <p:cNvPr id="58" name="Oval 67"/>
          <p:cNvSpPr/>
          <p:nvPr/>
        </p:nvSpPr>
        <p:spPr>
          <a:xfrm>
            <a:off x="2743200" y="304800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ZoneTexte 58"/>
          <p:cNvSpPr txBox="1"/>
          <p:nvPr/>
        </p:nvSpPr>
        <p:spPr>
          <a:xfrm>
            <a:off x="1981200" y="5181600"/>
            <a:ext cx="1103262" cy="400110"/>
          </a:xfrm>
          <a:prstGeom prst="rect">
            <a:avLst/>
          </a:prstGeom>
          <a:noFill/>
        </p:spPr>
        <p:txBody>
          <a:bodyPr wrap="none" rtlCol="0">
            <a:spAutoFit/>
          </a:bodyPr>
          <a:lstStyle/>
          <a:p>
            <a:r>
              <a:rPr lang="en-US" sz="2000" dirty="0" smtClean="0">
                <a:latin typeface="Times New Roman"/>
                <a:cs typeface="Times New Roman"/>
              </a:rPr>
              <a:t>Thread 0</a:t>
            </a:r>
            <a:endParaRPr lang="en-US" sz="2000" dirty="0">
              <a:latin typeface="Times New Roman"/>
              <a:cs typeface="Times New Roman"/>
            </a:endParaRPr>
          </a:p>
        </p:txBody>
      </p:sp>
      <p:sp>
        <p:nvSpPr>
          <p:cNvPr id="60" name="ZoneTexte 59"/>
          <p:cNvSpPr txBox="1"/>
          <p:nvPr/>
        </p:nvSpPr>
        <p:spPr>
          <a:xfrm>
            <a:off x="5562600" y="5181600"/>
            <a:ext cx="1103262" cy="400110"/>
          </a:xfrm>
          <a:prstGeom prst="rect">
            <a:avLst/>
          </a:prstGeom>
          <a:noFill/>
        </p:spPr>
        <p:txBody>
          <a:bodyPr wrap="none" rtlCol="0">
            <a:spAutoFit/>
          </a:bodyPr>
          <a:lstStyle/>
          <a:p>
            <a:r>
              <a:rPr lang="en-US" sz="2000" dirty="0" smtClean="0">
                <a:latin typeface="Times New Roman"/>
                <a:cs typeface="Times New Roman"/>
              </a:rPr>
              <a:t>Thread 1</a:t>
            </a:r>
            <a:endParaRPr lang="en-US" sz="2000" dirty="0">
              <a:latin typeface="Times New Roman"/>
              <a:cs typeface="Times New Roman"/>
            </a:endParaRPr>
          </a:p>
        </p:txBody>
      </p:sp>
      <p:sp>
        <p:nvSpPr>
          <p:cNvPr id="29" name="Espace réservé du pied de page 28"/>
          <p:cNvSpPr>
            <a:spLocks noGrp="1"/>
          </p:cNvSpPr>
          <p:nvPr>
            <p:ph type="ftr" sz="quarter" idx="11"/>
          </p:nvPr>
        </p:nvSpPr>
        <p:spPr/>
        <p:txBody>
          <a:bodyPr/>
          <a:lstStyle/>
          <a:p>
            <a:pPr algn="l"/>
            <a:r>
              <a:rPr lang="en-US" smtClean="0"/>
              <a:t>Lokesh Gidra</a:t>
            </a:r>
            <a:endParaRPr lang="en-US" dirty="0"/>
          </a:p>
        </p:txBody>
      </p:sp>
      <p:sp>
        <p:nvSpPr>
          <p:cNvPr id="30" name="Espace réservé du numéro de diapositive 29"/>
          <p:cNvSpPr>
            <a:spLocks noGrp="1"/>
          </p:cNvSpPr>
          <p:nvPr>
            <p:ph type="sldNum" sz="quarter" idx="12"/>
          </p:nvPr>
        </p:nvSpPr>
        <p:spPr/>
        <p:txBody>
          <a:bodyPr/>
          <a:lstStyle/>
          <a:p>
            <a:fld id="{1E092719-9E6D-4242-94B8-4143167E1437}"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Prevent remote access using messages</a:t>
            </a:r>
          </a:p>
        </p:txBody>
      </p:sp>
      <p:sp>
        <p:nvSpPr>
          <p:cNvPr id="3" name="Espace réservé du contenu 2"/>
          <p:cNvSpPr>
            <a:spLocks noGrp="1"/>
          </p:cNvSpPr>
          <p:nvPr>
            <p:ph idx="1"/>
          </p:nvPr>
        </p:nvSpPr>
        <p:spPr/>
        <p:txBody>
          <a:bodyPr/>
          <a:lstStyle/>
          <a:p>
            <a:pPr>
              <a:buNone/>
            </a:pPr>
            <a:r>
              <a:rPr lang="en-US" dirty="0" smtClean="0"/>
              <a:t>Enforces memory access locality</a:t>
            </a:r>
            <a:br>
              <a:rPr lang="en-US" dirty="0" smtClean="0"/>
            </a:br>
            <a:r>
              <a:rPr lang="en-US" dirty="0" smtClean="0"/>
              <a:t>by trading remote memory accesses by messages</a:t>
            </a:r>
          </a:p>
          <a:p>
            <a:pPr>
              <a:buNone/>
            </a:pPr>
            <a:endParaRPr lang="en-US" dirty="0"/>
          </a:p>
        </p:txBody>
      </p:sp>
      <p:sp>
        <p:nvSpPr>
          <p:cNvPr id="61" name="Rectangle 60"/>
          <p:cNvSpPr/>
          <p:nvPr/>
        </p:nvSpPr>
        <p:spPr>
          <a:xfrm rot="16200000">
            <a:off x="5035412" y="2736988"/>
            <a:ext cx="1207816" cy="152504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62" name="Rectangle 61"/>
          <p:cNvSpPr/>
          <p:nvPr/>
        </p:nvSpPr>
        <p:spPr>
          <a:xfrm rot="16200000">
            <a:off x="2597012" y="2728835"/>
            <a:ext cx="1207816" cy="1525040"/>
          </a:xfrm>
          <a:prstGeom prst="rect">
            <a:avLst/>
          </a:prstGeom>
          <a:solidFill>
            <a:srgbClr val="94D8E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63" name="Rectangle 62"/>
          <p:cNvSpPr/>
          <p:nvPr/>
        </p:nvSpPr>
        <p:spPr>
          <a:xfrm>
            <a:off x="2514600" y="297180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137"/>
          <p:cNvSpPr txBox="1"/>
          <p:nvPr/>
        </p:nvSpPr>
        <p:spPr>
          <a:xfrm rot="16200000">
            <a:off x="1526235" y="3274366"/>
            <a:ext cx="1371598"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65" name="TextBox 137"/>
          <p:cNvSpPr txBox="1"/>
          <p:nvPr/>
        </p:nvSpPr>
        <p:spPr>
          <a:xfrm rot="16200000">
            <a:off x="5869633" y="3274367"/>
            <a:ext cx="1371600"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66" name="Rectangle 65"/>
          <p:cNvSpPr/>
          <p:nvPr/>
        </p:nvSpPr>
        <p:spPr>
          <a:xfrm>
            <a:off x="4953000" y="2990797"/>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7"/>
          <p:cNvSpPr/>
          <p:nvPr/>
        </p:nvSpPr>
        <p:spPr>
          <a:xfrm>
            <a:off x="5181600" y="3124200"/>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562600" y="3505200"/>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Connecteur droit avec flèche 69"/>
          <p:cNvCxnSpPr/>
          <p:nvPr/>
        </p:nvCxnSpPr>
        <p:spPr>
          <a:xfrm rot="16200000" flipH="1">
            <a:off x="3015479" y="3156720"/>
            <a:ext cx="185878" cy="425637"/>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1" name="Connecteur droit avec flèche 70"/>
          <p:cNvCxnSpPr>
            <a:stCxn id="67" idx="5"/>
            <a:endCxn id="68" idx="1"/>
          </p:cNvCxnSpPr>
          <p:nvPr/>
        </p:nvCxnSpPr>
        <p:spPr>
          <a:xfrm rot="16200000" flipH="1">
            <a:off x="5414822" y="3346263"/>
            <a:ext cx="219356" cy="165474"/>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72" name="Can 68"/>
          <p:cNvSpPr/>
          <p:nvPr/>
        </p:nvSpPr>
        <p:spPr>
          <a:xfrm rot="5400000">
            <a:off x="4248150" y="3600450"/>
            <a:ext cx="304800" cy="1638300"/>
          </a:xfrm>
          <a:prstGeom prst="can">
            <a:avLst>
              <a:gd name="adj" fmla="val 6359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50"/>
          <p:cNvSpPr txBox="1"/>
          <p:nvPr/>
        </p:nvSpPr>
        <p:spPr>
          <a:xfrm>
            <a:off x="2438400" y="2514600"/>
            <a:ext cx="914400" cy="369332"/>
          </a:xfrm>
          <a:prstGeom prst="rect">
            <a:avLst/>
          </a:prstGeom>
          <a:noFill/>
        </p:spPr>
        <p:txBody>
          <a:bodyPr wrap="square" rtlCol="0">
            <a:spAutoFit/>
          </a:bodyPr>
          <a:lstStyle/>
          <a:p>
            <a:r>
              <a:rPr lang="en-US" dirty="0" smtClean="0">
                <a:latin typeface="Times New Roman"/>
                <a:cs typeface="Times New Roman"/>
              </a:rPr>
              <a:t>Node 0</a:t>
            </a:r>
            <a:endParaRPr lang="en-US" dirty="0">
              <a:latin typeface="Times New Roman"/>
              <a:cs typeface="Times New Roman"/>
            </a:endParaRPr>
          </a:p>
        </p:txBody>
      </p:sp>
      <p:sp>
        <p:nvSpPr>
          <p:cNvPr id="74" name="TextBox 50"/>
          <p:cNvSpPr txBox="1"/>
          <p:nvPr/>
        </p:nvSpPr>
        <p:spPr>
          <a:xfrm>
            <a:off x="5486400" y="2514600"/>
            <a:ext cx="914400" cy="369332"/>
          </a:xfrm>
          <a:prstGeom prst="rect">
            <a:avLst/>
          </a:prstGeom>
          <a:noFill/>
        </p:spPr>
        <p:txBody>
          <a:bodyPr wrap="square" rtlCol="0">
            <a:spAutoFit/>
          </a:bodyPr>
          <a:lstStyle/>
          <a:p>
            <a:pPr algn="r"/>
            <a:r>
              <a:rPr lang="en-US" dirty="0" smtClean="0">
                <a:latin typeface="Times New Roman"/>
                <a:cs typeface="Times New Roman"/>
              </a:rPr>
              <a:t>Node 1</a:t>
            </a:r>
            <a:endParaRPr lang="en-US" dirty="0">
              <a:latin typeface="Times New Roman"/>
              <a:cs typeface="Times New Roman"/>
            </a:endParaRPr>
          </a:p>
        </p:txBody>
      </p:sp>
      <p:cxnSp>
        <p:nvCxnSpPr>
          <p:cNvPr id="75" name="Connecteur droit avec flèche 74"/>
          <p:cNvCxnSpPr/>
          <p:nvPr/>
        </p:nvCxnSpPr>
        <p:spPr>
          <a:xfrm>
            <a:off x="3810000" y="4419600"/>
            <a:ext cx="1066800" cy="1588"/>
          </a:xfrm>
          <a:prstGeom prst="straightConnector1">
            <a:avLst/>
          </a:prstGeom>
          <a:ln w="41275">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76" name="Can 68"/>
          <p:cNvSpPr/>
          <p:nvPr/>
        </p:nvSpPr>
        <p:spPr>
          <a:xfrm rot="5400000">
            <a:off x="4248150" y="4057650"/>
            <a:ext cx="304800" cy="1638300"/>
          </a:xfrm>
          <a:prstGeom prst="can">
            <a:avLst>
              <a:gd name="adj" fmla="val 6359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Connecteur droit avec flèche 76"/>
          <p:cNvCxnSpPr/>
          <p:nvPr/>
        </p:nvCxnSpPr>
        <p:spPr>
          <a:xfrm>
            <a:off x="3810000" y="4876800"/>
            <a:ext cx="1066800" cy="1588"/>
          </a:xfrm>
          <a:prstGeom prst="straightConnector1">
            <a:avLst/>
          </a:prstGeom>
          <a:ln w="41275">
            <a:solidFill>
              <a:schemeClr val="tx1"/>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80" name="Connecteur droit avec flèche 79"/>
          <p:cNvCxnSpPr>
            <a:endCxn id="67" idx="2"/>
          </p:cNvCxnSpPr>
          <p:nvPr/>
        </p:nvCxnSpPr>
        <p:spPr>
          <a:xfrm flipV="1">
            <a:off x="3581400" y="3238500"/>
            <a:ext cx="1600200" cy="3048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81" name="Freeform 94"/>
          <p:cNvSpPr/>
          <p:nvPr/>
        </p:nvSpPr>
        <p:spPr>
          <a:xfrm>
            <a:off x="2438400" y="4191000"/>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94"/>
          <p:cNvSpPr/>
          <p:nvPr/>
        </p:nvSpPr>
        <p:spPr>
          <a:xfrm>
            <a:off x="6019800" y="4191000"/>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3" name="Connecteur droit 82"/>
          <p:cNvCxnSpPr>
            <a:stCxn id="81" idx="2"/>
          </p:cNvCxnSpPr>
          <p:nvPr/>
        </p:nvCxnSpPr>
        <p:spPr>
          <a:xfrm flipV="1">
            <a:off x="2706805" y="3657600"/>
            <a:ext cx="722195" cy="1092958"/>
          </a:xfrm>
          <a:prstGeom prst="line">
            <a:avLst/>
          </a:prstGeom>
          <a:ln w="25400">
            <a:solidFill>
              <a:srgbClr val="FF0000"/>
            </a:solidFill>
            <a:prstDash val="lgDash"/>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84" name="Connecteur droit avec flèche 83"/>
          <p:cNvCxnSpPr>
            <a:endCxn id="67" idx="3"/>
          </p:cNvCxnSpPr>
          <p:nvPr/>
        </p:nvCxnSpPr>
        <p:spPr>
          <a:xfrm flipV="1">
            <a:off x="3505200" y="3319322"/>
            <a:ext cx="1721037" cy="1100278"/>
          </a:xfrm>
          <a:prstGeom prst="straightConnector1">
            <a:avLst/>
          </a:prstGeom>
          <a:ln>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85" name="Rectangle 84"/>
          <p:cNvSpPr/>
          <p:nvPr/>
        </p:nvSpPr>
        <p:spPr>
          <a:xfrm>
            <a:off x="3352800" y="4343400"/>
            <a:ext cx="152400" cy="152400"/>
          </a:xfrm>
          <a:prstGeom prst="rect">
            <a:avLst/>
          </a:prstGeom>
          <a:solidFill>
            <a:srgbClr val="660066"/>
          </a:solidFill>
          <a:ln>
            <a:solidFill>
              <a:srgbClr val="66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67"/>
          <p:cNvSpPr/>
          <p:nvPr/>
        </p:nvSpPr>
        <p:spPr>
          <a:xfrm>
            <a:off x="3276600" y="342900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67"/>
          <p:cNvSpPr/>
          <p:nvPr/>
        </p:nvSpPr>
        <p:spPr>
          <a:xfrm>
            <a:off x="2743200" y="304800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ZoneTexte 88"/>
          <p:cNvSpPr txBox="1"/>
          <p:nvPr/>
        </p:nvSpPr>
        <p:spPr>
          <a:xfrm>
            <a:off x="1981200" y="5181600"/>
            <a:ext cx="1103262" cy="400110"/>
          </a:xfrm>
          <a:prstGeom prst="rect">
            <a:avLst/>
          </a:prstGeom>
          <a:noFill/>
        </p:spPr>
        <p:txBody>
          <a:bodyPr wrap="none" rtlCol="0">
            <a:spAutoFit/>
          </a:bodyPr>
          <a:lstStyle/>
          <a:p>
            <a:r>
              <a:rPr lang="en-US" sz="2000" dirty="0" smtClean="0">
                <a:latin typeface="Times New Roman"/>
                <a:cs typeface="Times New Roman"/>
              </a:rPr>
              <a:t>Thread 0</a:t>
            </a:r>
            <a:endParaRPr lang="en-US" sz="2000" dirty="0">
              <a:latin typeface="Times New Roman"/>
              <a:cs typeface="Times New Roman"/>
            </a:endParaRPr>
          </a:p>
        </p:txBody>
      </p:sp>
      <p:sp>
        <p:nvSpPr>
          <p:cNvPr id="90" name="ZoneTexte 89"/>
          <p:cNvSpPr txBox="1"/>
          <p:nvPr/>
        </p:nvSpPr>
        <p:spPr>
          <a:xfrm>
            <a:off x="5562600" y="5181600"/>
            <a:ext cx="1103262" cy="400110"/>
          </a:xfrm>
          <a:prstGeom prst="rect">
            <a:avLst/>
          </a:prstGeom>
          <a:noFill/>
        </p:spPr>
        <p:txBody>
          <a:bodyPr wrap="none" rtlCol="0">
            <a:spAutoFit/>
          </a:bodyPr>
          <a:lstStyle/>
          <a:p>
            <a:r>
              <a:rPr lang="en-US" sz="2000" dirty="0" smtClean="0">
                <a:latin typeface="Times New Roman"/>
                <a:cs typeface="Times New Roman"/>
              </a:rPr>
              <a:t>Thread 1</a:t>
            </a:r>
            <a:endParaRPr lang="en-US" sz="2000" dirty="0">
              <a:latin typeface="Times New Roman"/>
              <a:cs typeface="Times New Roman"/>
            </a:endParaRPr>
          </a:p>
        </p:txBody>
      </p:sp>
      <p:sp>
        <p:nvSpPr>
          <p:cNvPr id="91" name="ZoneTexte 90"/>
          <p:cNvSpPr txBox="1"/>
          <p:nvPr/>
        </p:nvSpPr>
        <p:spPr>
          <a:xfrm>
            <a:off x="990600" y="5900410"/>
            <a:ext cx="7031592" cy="523220"/>
          </a:xfrm>
          <a:prstGeom prst="rect">
            <a:avLst/>
          </a:prstGeom>
          <a:noFill/>
        </p:spPr>
        <p:txBody>
          <a:bodyPr wrap="none" rtlCol="0">
            <a:spAutoFit/>
          </a:bodyPr>
          <a:lstStyle/>
          <a:p>
            <a:r>
              <a:rPr lang="en-US" sz="2800" dirty="0" smtClean="0">
                <a:solidFill>
                  <a:srgbClr val="800000"/>
                </a:solidFill>
                <a:latin typeface="Times New Roman"/>
                <a:cs typeface="Times New Roman"/>
              </a:rPr>
              <a:t>Remote reference ⇒ sends it to its home-node</a:t>
            </a:r>
            <a:endParaRPr lang="en-US" sz="2800" dirty="0">
              <a:solidFill>
                <a:srgbClr val="800000"/>
              </a:solidFill>
              <a:latin typeface="Times New Roman"/>
              <a:cs typeface="Times New Roman"/>
            </a:endParaRPr>
          </a:p>
        </p:txBody>
      </p:sp>
      <p:sp>
        <p:nvSpPr>
          <p:cNvPr id="32" name="Espace réservé du pied de page 31"/>
          <p:cNvSpPr>
            <a:spLocks noGrp="1"/>
          </p:cNvSpPr>
          <p:nvPr>
            <p:ph type="ftr" sz="quarter" idx="11"/>
          </p:nvPr>
        </p:nvSpPr>
        <p:spPr/>
        <p:txBody>
          <a:bodyPr/>
          <a:lstStyle/>
          <a:p>
            <a:pPr algn="l"/>
            <a:r>
              <a:rPr lang="en-US" smtClean="0"/>
              <a:t>Lokesh Gidra</a:t>
            </a:r>
            <a:endParaRPr lang="en-US" dirty="0"/>
          </a:p>
        </p:txBody>
      </p:sp>
      <p:sp>
        <p:nvSpPr>
          <p:cNvPr id="33" name="Espace réservé du numéro de diapositive 32"/>
          <p:cNvSpPr>
            <a:spLocks noGrp="1"/>
          </p:cNvSpPr>
          <p:nvPr>
            <p:ph type="sldNum" sz="quarter" idx="12"/>
          </p:nvPr>
        </p:nvSpPr>
        <p:spPr/>
        <p:txBody>
          <a:bodyPr/>
          <a:lstStyle/>
          <a:p>
            <a:fld id="{1E092719-9E6D-4242-94B8-4143167E1437}"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Prevent remote access using messages</a:t>
            </a:r>
          </a:p>
        </p:txBody>
      </p:sp>
      <p:sp>
        <p:nvSpPr>
          <p:cNvPr id="3" name="Espace réservé du contenu 2"/>
          <p:cNvSpPr>
            <a:spLocks noGrp="1"/>
          </p:cNvSpPr>
          <p:nvPr>
            <p:ph idx="1"/>
          </p:nvPr>
        </p:nvSpPr>
        <p:spPr/>
        <p:txBody>
          <a:bodyPr/>
          <a:lstStyle/>
          <a:p>
            <a:pPr>
              <a:buNone/>
            </a:pPr>
            <a:r>
              <a:rPr lang="en-US" dirty="0" smtClean="0"/>
              <a:t>Enforces memory access locality</a:t>
            </a:r>
            <a:br>
              <a:rPr lang="en-US" dirty="0" smtClean="0"/>
            </a:br>
            <a:r>
              <a:rPr lang="en-US" dirty="0" smtClean="0"/>
              <a:t>by trading remote memory accesses by messages</a:t>
            </a:r>
          </a:p>
          <a:p>
            <a:pPr>
              <a:buNone/>
            </a:pPr>
            <a:endParaRPr lang="en-US" dirty="0"/>
          </a:p>
        </p:txBody>
      </p:sp>
      <p:sp>
        <p:nvSpPr>
          <p:cNvPr id="91" name="ZoneTexte 90"/>
          <p:cNvSpPr txBox="1"/>
          <p:nvPr/>
        </p:nvSpPr>
        <p:spPr>
          <a:xfrm>
            <a:off x="990600" y="5900410"/>
            <a:ext cx="7031592" cy="523220"/>
          </a:xfrm>
          <a:prstGeom prst="rect">
            <a:avLst/>
          </a:prstGeom>
          <a:noFill/>
        </p:spPr>
        <p:txBody>
          <a:bodyPr wrap="none" rtlCol="0">
            <a:spAutoFit/>
          </a:bodyPr>
          <a:lstStyle/>
          <a:p>
            <a:r>
              <a:rPr lang="en-US" sz="2800" dirty="0" smtClean="0">
                <a:solidFill>
                  <a:srgbClr val="800000"/>
                </a:solidFill>
                <a:latin typeface="Times New Roman"/>
                <a:cs typeface="Times New Roman"/>
              </a:rPr>
              <a:t>Remote reference ⇒ sends it to its home-node</a:t>
            </a:r>
            <a:endParaRPr lang="en-US" sz="2800" dirty="0">
              <a:solidFill>
                <a:srgbClr val="800000"/>
              </a:solidFill>
              <a:latin typeface="Times New Roman"/>
              <a:cs typeface="Times New Roman"/>
            </a:endParaRPr>
          </a:p>
        </p:txBody>
      </p:sp>
      <p:sp>
        <p:nvSpPr>
          <p:cNvPr id="36" name="Rectangle 35"/>
          <p:cNvSpPr/>
          <p:nvPr/>
        </p:nvSpPr>
        <p:spPr>
          <a:xfrm rot="16200000">
            <a:off x="5035412" y="2736988"/>
            <a:ext cx="1207816" cy="152504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37" name="Rectangle 36"/>
          <p:cNvSpPr/>
          <p:nvPr/>
        </p:nvSpPr>
        <p:spPr>
          <a:xfrm rot="16200000">
            <a:off x="2597012" y="2728835"/>
            <a:ext cx="1207816" cy="1525040"/>
          </a:xfrm>
          <a:prstGeom prst="rect">
            <a:avLst/>
          </a:prstGeom>
          <a:solidFill>
            <a:srgbClr val="94D8E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38" name="Rectangle 37"/>
          <p:cNvSpPr/>
          <p:nvPr/>
        </p:nvSpPr>
        <p:spPr>
          <a:xfrm>
            <a:off x="2514600" y="297180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137"/>
          <p:cNvSpPr txBox="1"/>
          <p:nvPr/>
        </p:nvSpPr>
        <p:spPr>
          <a:xfrm rot="16200000">
            <a:off x="1526235" y="3274366"/>
            <a:ext cx="1371598"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40" name="TextBox 137"/>
          <p:cNvSpPr txBox="1"/>
          <p:nvPr/>
        </p:nvSpPr>
        <p:spPr>
          <a:xfrm rot="16200000">
            <a:off x="5869633" y="3274367"/>
            <a:ext cx="1371600"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41" name="Rectangle 40"/>
          <p:cNvSpPr/>
          <p:nvPr/>
        </p:nvSpPr>
        <p:spPr>
          <a:xfrm>
            <a:off x="4953000" y="2990797"/>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67"/>
          <p:cNvSpPr/>
          <p:nvPr/>
        </p:nvSpPr>
        <p:spPr>
          <a:xfrm>
            <a:off x="5181600" y="3124200"/>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67"/>
          <p:cNvSpPr/>
          <p:nvPr/>
        </p:nvSpPr>
        <p:spPr>
          <a:xfrm>
            <a:off x="5562600" y="3505200"/>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Connecteur droit avec flèche 44"/>
          <p:cNvCxnSpPr/>
          <p:nvPr/>
        </p:nvCxnSpPr>
        <p:spPr>
          <a:xfrm rot="16200000" flipH="1">
            <a:off x="3015479" y="3156720"/>
            <a:ext cx="185878" cy="425637"/>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6" name="Connecteur droit avec flèche 45"/>
          <p:cNvCxnSpPr>
            <a:stCxn id="42" idx="5"/>
            <a:endCxn id="43" idx="1"/>
          </p:cNvCxnSpPr>
          <p:nvPr/>
        </p:nvCxnSpPr>
        <p:spPr>
          <a:xfrm rot="16200000" flipH="1">
            <a:off x="5414822" y="3346263"/>
            <a:ext cx="219356" cy="165474"/>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47" name="Can 68"/>
          <p:cNvSpPr/>
          <p:nvPr/>
        </p:nvSpPr>
        <p:spPr>
          <a:xfrm rot="5400000">
            <a:off x="4248150" y="3600450"/>
            <a:ext cx="304800" cy="1638300"/>
          </a:xfrm>
          <a:prstGeom prst="can">
            <a:avLst>
              <a:gd name="adj" fmla="val 6359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50"/>
          <p:cNvSpPr txBox="1"/>
          <p:nvPr/>
        </p:nvSpPr>
        <p:spPr>
          <a:xfrm>
            <a:off x="2438400" y="2514600"/>
            <a:ext cx="914400" cy="369332"/>
          </a:xfrm>
          <a:prstGeom prst="rect">
            <a:avLst/>
          </a:prstGeom>
          <a:noFill/>
        </p:spPr>
        <p:txBody>
          <a:bodyPr wrap="square" rtlCol="0">
            <a:spAutoFit/>
          </a:bodyPr>
          <a:lstStyle/>
          <a:p>
            <a:r>
              <a:rPr lang="en-US" dirty="0" smtClean="0">
                <a:latin typeface="Times New Roman"/>
                <a:cs typeface="Times New Roman"/>
              </a:rPr>
              <a:t>Node 0</a:t>
            </a:r>
            <a:endParaRPr lang="en-US" dirty="0">
              <a:latin typeface="Times New Roman"/>
              <a:cs typeface="Times New Roman"/>
            </a:endParaRPr>
          </a:p>
        </p:txBody>
      </p:sp>
      <p:sp>
        <p:nvSpPr>
          <p:cNvPr id="49" name="TextBox 50"/>
          <p:cNvSpPr txBox="1"/>
          <p:nvPr/>
        </p:nvSpPr>
        <p:spPr>
          <a:xfrm>
            <a:off x="5486400" y="2514600"/>
            <a:ext cx="914400" cy="369332"/>
          </a:xfrm>
          <a:prstGeom prst="rect">
            <a:avLst/>
          </a:prstGeom>
          <a:noFill/>
        </p:spPr>
        <p:txBody>
          <a:bodyPr wrap="square" rtlCol="0">
            <a:spAutoFit/>
          </a:bodyPr>
          <a:lstStyle/>
          <a:p>
            <a:pPr algn="r"/>
            <a:r>
              <a:rPr lang="en-US" dirty="0" smtClean="0">
                <a:latin typeface="Times New Roman"/>
                <a:cs typeface="Times New Roman"/>
              </a:rPr>
              <a:t>Node 1</a:t>
            </a:r>
            <a:endParaRPr lang="en-US" dirty="0">
              <a:latin typeface="Times New Roman"/>
              <a:cs typeface="Times New Roman"/>
            </a:endParaRPr>
          </a:p>
        </p:txBody>
      </p:sp>
      <p:cxnSp>
        <p:nvCxnSpPr>
          <p:cNvPr id="50" name="Connecteur droit avec flèche 49"/>
          <p:cNvCxnSpPr/>
          <p:nvPr/>
        </p:nvCxnSpPr>
        <p:spPr>
          <a:xfrm>
            <a:off x="3810000" y="4419600"/>
            <a:ext cx="1066800" cy="1588"/>
          </a:xfrm>
          <a:prstGeom prst="straightConnector1">
            <a:avLst/>
          </a:prstGeom>
          <a:ln w="41275">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51" name="Can 68"/>
          <p:cNvSpPr/>
          <p:nvPr/>
        </p:nvSpPr>
        <p:spPr>
          <a:xfrm rot="5400000">
            <a:off x="4248150" y="4057650"/>
            <a:ext cx="304800" cy="1638300"/>
          </a:xfrm>
          <a:prstGeom prst="can">
            <a:avLst>
              <a:gd name="adj" fmla="val 6359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Connecteur droit avec flèche 51"/>
          <p:cNvCxnSpPr/>
          <p:nvPr/>
        </p:nvCxnSpPr>
        <p:spPr>
          <a:xfrm>
            <a:off x="3810000" y="4876800"/>
            <a:ext cx="1066800" cy="1588"/>
          </a:xfrm>
          <a:prstGeom prst="straightConnector1">
            <a:avLst/>
          </a:prstGeom>
          <a:ln w="41275">
            <a:solidFill>
              <a:schemeClr val="tx1"/>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55" name="Connecteur droit avec flèche 54"/>
          <p:cNvCxnSpPr>
            <a:endCxn id="42" idx="2"/>
          </p:cNvCxnSpPr>
          <p:nvPr/>
        </p:nvCxnSpPr>
        <p:spPr>
          <a:xfrm flipV="1">
            <a:off x="3581400" y="3238500"/>
            <a:ext cx="1600200" cy="3048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56" name="Freeform 94"/>
          <p:cNvSpPr/>
          <p:nvPr/>
        </p:nvSpPr>
        <p:spPr>
          <a:xfrm>
            <a:off x="2438400" y="4191000"/>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94"/>
          <p:cNvSpPr/>
          <p:nvPr/>
        </p:nvSpPr>
        <p:spPr>
          <a:xfrm>
            <a:off x="6019800" y="4191000"/>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8" name="Connecteur droit avec flèche 57"/>
          <p:cNvCxnSpPr>
            <a:stCxn id="59" idx="0"/>
            <a:endCxn id="42" idx="3"/>
          </p:cNvCxnSpPr>
          <p:nvPr/>
        </p:nvCxnSpPr>
        <p:spPr>
          <a:xfrm rot="16200000" flipV="1">
            <a:off x="4996680" y="3548879"/>
            <a:ext cx="1100278" cy="641163"/>
          </a:xfrm>
          <a:prstGeom prst="straightConnector1">
            <a:avLst/>
          </a:prstGeom>
          <a:ln>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5791200" y="4419600"/>
            <a:ext cx="152400" cy="152400"/>
          </a:xfrm>
          <a:prstGeom prst="rect">
            <a:avLst/>
          </a:prstGeom>
          <a:solidFill>
            <a:srgbClr val="660066"/>
          </a:solidFill>
          <a:ln>
            <a:solidFill>
              <a:srgbClr val="66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67"/>
          <p:cNvSpPr/>
          <p:nvPr/>
        </p:nvSpPr>
        <p:spPr>
          <a:xfrm>
            <a:off x="3276600" y="342900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67"/>
          <p:cNvSpPr/>
          <p:nvPr/>
        </p:nvSpPr>
        <p:spPr>
          <a:xfrm>
            <a:off x="2743200" y="304800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ZoneTexte 93"/>
          <p:cNvSpPr txBox="1"/>
          <p:nvPr/>
        </p:nvSpPr>
        <p:spPr>
          <a:xfrm>
            <a:off x="1981200" y="5181600"/>
            <a:ext cx="1103262" cy="400110"/>
          </a:xfrm>
          <a:prstGeom prst="rect">
            <a:avLst/>
          </a:prstGeom>
          <a:noFill/>
        </p:spPr>
        <p:txBody>
          <a:bodyPr wrap="none" rtlCol="0">
            <a:spAutoFit/>
          </a:bodyPr>
          <a:lstStyle/>
          <a:p>
            <a:r>
              <a:rPr lang="en-US" sz="2000" dirty="0" smtClean="0">
                <a:latin typeface="Times New Roman"/>
                <a:cs typeface="Times New Roman"/>
              </a:rPr>
              <a:t>Thread 0</a:t>
            </a:r>
            <a:endParaRPr lang="en-US" sz="2000" dirty="0">
              <a:latin typeface="Times New Roman"/>
              <a:cs typeface="Times New Roman"/>
            </a:endParaRPr>
          </a:p>
        </p:txBody>
      </p:sp>
      <p:sp>
        <p:nvSpPr>
          <p:cNvPr id="95" name="ZoneTexte 94"/>
          <p:cNvSpPr txBox="1"/>
          <p:nvPr/>
        </p:nvSpPr>
        <p:spPr>
          <a:xfrm>
            <a:off x="5562600" y="5181600"/>
            <a:ext cx="1103262" cy="400110"/>
          </a:xfrm>
          <a:prstGeom prst="rect">
            <a:avLst/>
          </a:prstGeom>
          <a:noFill/>
        </p:spPr>
        <p:txBody>
          <a:bodyPr wrap="none" rtlCol="0">
            <a:spAutoFit/>
          </a:bodyPr>
          <a:lstStyle/>
          <a:p>
            <a:r>
              <a:rPr lang="en-US" sz="2000" dirty="0" smtClean="0">
                <a:latin typeface="Times New Roman"/>
                <a:cs typeface="Times New Roman"/>
              </a:rPr>
              <a:t>Thread 1</a:t>
            </a:r>
            <a:endParaRPr lang="en-US" sz="2000" dirty="0">
              <a:latin typeface="Times New Roman"/>
              <a:cs typeface="Times New Roman"/>
            </a:endParaRPr>
          </a:p>
        </p:txBody>
      </p:sp>
      <p:sp>
        <p:nvSpPr>
          <p:cNvPr id="31" name="Espace réservé du pied de page 30"/>
          <p:cNvSpPr>
            <a:spLocks noGrp="1"/>
          </p:cNvSpPr>
          <p:nvPr>
            <p:ph type="ftr" sz="quarter" idx="11"/>
          </p:nvPr>
        </p:nvSpPr>
        <p:spPr/>
        <p:txBody>
          <a:bodyPr/>
          <a:lstStyle/>
          <a:p>
            <a:pPr algn="l"/>
            <a:r>
              <a:rPr lang="en-US" smtClean="0"/>
              <a:t>Lokesh Gidra</a:t>
            </a:r>
            <a:endParaRPr lang="en-US" dirty="0"/>
          </a:p>
        </p:txBody>
      </p:sp>
      <p:sp>
        <p:nvSpPr>
          <p:cNvPr id="32" name="Espace réservé du numéro de diapositive 31"/>
          <p:cNvSpPr>
            <a:spLocks noGrp="1"/>
          </p:cNvSpPr>
          <p:nvPr>
            <p:ph type="sldNum" sz="quarter" idx="12"/>
          </p:nvPr>
        </p:nvSpPr>
        <p:spPr/>
        <p:txBody>
          <a:bodyPr/>
          <a:lstStyle/>
          <a:p>
            <a:fld id="{1E092719-9E6D-4242-94B8-4143167E1437}"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Prevent remote access using messages</a:t>
            </a:r>
          </a:p>
        </p:txBody>
      </p:sp>
      <p:sp>
        <p:nvSpPr>
          <p:cNvPr id="3" name="Espace réservé du contenu 2"/>
          <p:cNvSpPr>
            <a:spLocks noGrp="1"/>
          </p:cNvSpPr>
          <p:nvPr>
            <p:ph idx="1"/>
          </p:nvPr>
        </p:nvSpPr>
        <p:spPr/>
        <p:txBody>
          <a:bodyPr/>
          <a:lstStyle/>
          <a:p>
            <a:pPr>
              <a:buNone/>
            </a:pPr>
            <a:r>
              <a:rPr lang="en-US" dirty="0" smtClean="0"/>
              <a:t>Enforces memory access locality</a:t>
            </a:r>
            <a:br>
              <a:rPr lang="en-US" dirty="0" smtClean="0"/>
            </a:br>
            <a:r>
              <a:rPr lang="en-US" dirty="0" smtClean="0"/>
              <a:t>by trading remote memory accesses by messages</a:t>
            </a:r>
          </a:p>
          <a:p>
            <a:pPr>
              <a:buNone/>
            </a:pPr>
            <a:endParaRPr lang="en-US" dirty="0"/>
          </a:p>
        </p:txBody>
      </p:sp>
      <p:sp>
        <p:nvSpPr>
          <p:cNvPr id="91" name="ZoneTexte 90"/>
          <p:cNvSpPr txBox="1"/>
          <p:nvPr/>
        </p:nvSpPr>
        <p:spPr>
          <a:xfrm>
            <a:off x="990600" y="5900410"/>
            <a:ext cx="5957706" cy="523220"/>
          </a:xfrm>
          <a:prstGeom prst="rect">
            <a:avLst/>
          </a:prstGeom>
          <a:noFill/>
        </p:spPr>
        <p:txBody>
          <a:bodyPr wrap="none" rtlCol="0">
            <a:spAutoFit/>
          </a:bodyPr>
          <a:lstStyle/>
          <a:p>
            <a:r>
              <a:rPr lang="en-US" sz="2800" dirty="0" smtClean="0">
                <a:solidFill>
                  <a:srgbClr val="800000"/>
                </a:solidFill>
                <a:latin typeface="Times New Roman"/>
                <a:cs typeface="Times New Roman"/>
              </a:rPr>
              <a:t>And continue the graph traversal locally</a:t>
            </a:r>
            <a:endParaRPr lang="en-US" sz="2800" dirty="0">
              <a:solidFill>
                <a:srgbClr val="800000"/>
              </a:solidFill>
              <a:latin typeface="Times New Roman"/>
              <a:cs typeface="Times New Roman"/>
            </a:endParaRPr>
          </a:p>
        </p:txBody>
      </p:sp>
      <p:sp>
        <p:nvSpPr>
          <p:cNvPr id="35" name="Rectangle 34"/>
          <p:cNvSpPr/>
          <p:nvPr/>
        </p:nvSpPr>
        <p:spPr>
          <a:xfrm rot="16200000">
            <a:off x="5035412" y="2736988"/>
            <a:ext cx="1207816" cy="152504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61" name="Rectangle 60"/>
          <p:cNvSpPr/>
          <p:nvPr/>
        </p:nvSpPr>
        <p:spPr>
          <a:xfrm rot="16200000">
            <a:off x="2597012" y="2728835"/>
            <a:ext cx="1207816" cy="1525040"/>
          </a:xfrm>
          <a:prstGeom prst="rect">
            <a:avLst/>
          </a:prstGeom>
          <a:solidFill>
            <a:srgbClr val="94D8E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62" name="Rectangle 61"/>
          <p:cNvSpPr/>
          <p:nvPr/>
        </p:nvSpPr>
        <p:spPr>
          <a:xfrm>
            <a:off x="2514600" y="297180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137"/>
          <p:cNvSpPr txBox="1"/>
          <p:nvPr/>
        </p:nvSpPr>
        <p:spPr>
          <a:xfrm rot="16200000">
            <a:off x="1526235" y="3274366"/>
            <a:ext cx="1371598"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64" name="TextBox 137"/>
          <p:cNvSpPr txBox="1"/>
          <p:nvPr/>
        </p:nvSpPr>
        <p:spPr>
          <a:xfrm rot="16200000">
            <a:off x="5869633" y="3274367"/>
            <a:ext cx="1371600"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65" name="Rectangle 64"/>
          <p:cNvSpPr/>
          <p:nvPr/>
        </p:nvSpPr>
        <p:spPr>
          <a:xfrm>
            <a:off x="4953000" y="2990797"/>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7"/>
          <p:cNvSpPr/>
          <p:nvPr/>
        </p:nvSpPr>
        <p:spPr>
          <a:xfrm>
            <a:off x="5181600" y="312420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7"/>
          <p:cNvSpPr/>
          <p:nvPr/>
        </p:nvSpPr>
        <p:spPr>
          <a:xfrm>
            <a:off x="5562600" y="3505200"/>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Connecteur droit avec flèche 68"/>
          <p:cNvCxnSpPr/>
          <p:nvPr/>
        </p:nvCxnSpPr>
        <p:spPr>
          <a:xfrm rot="16200000" flipH="1">
            <a:off x="3015479" y="3156720"/>
            <a:ext cx="185878" cy="425637"/>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0" name="Connecteur droit avec flèche 69"/>
          <p:cNvCxnSpPr>
            <a:stCxn id="66" idx="5"/>
            <a:endCxn id="67" idx="1"/>
          </p:cNvCxnSpPr>
          <p:nvPr/>
        </p:nvCxnSpPr>
        <p:spPr>
          <a:xfrm rot="16200000" flipH="1">
            <a:off x="5414822" y="3346263"/>
            <a:ext cx="219356" cy="165474"/>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71" name="Can 68"/>
          <p:cNvSpPr/>
          <p:nvPr/>
        </p:nvSpPr>
        <p:spPr>
          <a:xfrm rot="5400000">
            <a:off x="4248150" y="3600450"/>
            <a:ext cx="304800" cy="1638300"/>
          </a:xfrm>
          <a:prstGeom prst="can">
            <a:avLst>
              <a:gd name="adj" fmla="val 6359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50"/>
          <p:cNvSpPr txBox="1"/>
          <p:nvPr/>
        </p:nvSpPr>
        <p:spPr>
          <a:xfrm>
            <a:off x="2438400" y="2514600"/>
            <a:ext cx="914400" cy="369332"/>
          </a:xfrm>
          <a:prstGeom prst="rect">
            <a:avLst/>
          </a:prstGeom>
          <a:noFill/>
        </p:spPr>
        <p:txBody>
          <a:bodyPr wrap="square" rtlCol="0">
            <a:spAutoFit/>
          </a:bodyPr>
          <a:lstStyle/>
          <a:p>
            <a:r>
              <a:rPr lang="en-US" dirty="0" smtClean="0">
                <a:latin typeface="Times New Roman"/>
                <a:cs typeface="Times New Roman"/>
              </a:rPr>
              <a:t>Node 0</a:t>
            </a:r>
            <a:endParaRPr lang="en-US" dirty="0">
              <a:latin typeface="Times New Roman"/>
              <a:cs typeface="Times New Roman"/>
            </a:endParaRPr>
          </a:p>
        </p:txBody>
      </p:sp>
      <p:sp>
        <p:nvSpPr>
          <p:cNvPr id="73" name="TextBox 50"/>
          <p:cNvSpPr txBox="1"/>
          <p:nvPr/>
        </p:nvSpPr>
        <p:spPr>
          <a:xfrm>
            <a:off x="5486400" y="2514600"/>
            <a:ext cx="914400" cy="369332"/>
          </a:xfrm>
          <a:prstGeom prst="rect">
            <a:avLst/>
          </a:prstGeom>
          <a:noFill/>
        </p:spPr>
        <p:txBody>
          <a:bodyPr wrap="square" rtlCol="0">
            <a:spAutoFit/>
          </a:bodyPr>
          <a:lstStyle/>
          <a:p>
            <a:pPr algn="r"/>
            <a:r>
              <a:rPr lang="en-US" dirty="0" smtClean="0">
                <a:latin typeface="Times New Roman"/>
                <a:cs typeface="Times New Roman"/>
              </a:rPr>
              <a:t>Node 1</a:t>
            </a:r>
            <a:endParaRPr lang="en-US" dirty="0">
              <a:latin typeface="Times New Roman"/>
              <a:cs typeface="Times New Roman"/>
            </a:endParaRPr>
          </a:p>
        </p:txBody>
      </p:sp>
      <p:cxnSp>
        <p:nvCxnSpPr>
          <p:cNvPr id="74" name="Connecteur droit avec flèche 73"/>
          <p:cNvCxnSpPr/>
          <p:nvPr/>
        </p:nvCxnSpPr>
        <p:spPr>
          <a:xfrm>
            <a:off x="3810000" y="4419600"/>
            <a:ext cx="1066800" cy="1588"/>
          </a:xfrm>
          <a:prstGeom prst="straightConnector1">
            <a:avLst/>
          </a:prstGeom>
          <a:ln w="41275">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75" name="Can 68"/>
          <p:cNvSpPr/>
          <p:nvPr/>
        </p:nvSpPr>
        <p:spPr>
          <a:xfrm rot="5400000">
            <a:off x="4248150" y="4057650"/>
            <a:ext cx="304800" cy="1638300"/>
          </a:xfrm>
          <a:prstGeom prst="can">
            <a:avLst>
              <a:gd name="adj" fmla="val 6359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Connecteur droit avec flèche 75"/>
          <p:cNvCxnSpPr/>
          <p:nvPr/>
        </p:nvCxnSpPr>
        <p:spPr>
          <a:xfrm>
            <a:off x="3810000" y="4876800"/>
            <a:ext cx="1066800" cy="1588"/>
          </a:xfrm>
          <a:prstGeom prst="straightConnector1">
            <a:avLst/>
          </a:prstGeom>
          <a:ln w="41275">
            <a:solidFill>
              <a:schemeClr val="tx1"/>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79" name="Connecteur droit avec flèche 78"/>
          <p:cNvCxnSpPr>
            <a:endCxn id="66" idx="2"/>
          </p:cNvCxnSpPr>
          <p:nvPr/>
        </p:nvCxnSpPr>
        <p:spPr>
          <a:xfrm flipV="1">
            <a:off x="3581400" y="3238500"/>
            <a:ext cx="1600200" cy="3048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80" name="Freeform 94"/>
          <p:cNvSpPr/>
          <p:nvPr/>
        </p:nvSpPr>
        <p:spPr>
          <a:xfrm>
            <a:off x="2438400" y="4191000"/>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94"/>
          <p:cNvSpPr/>
          <p:nvPr/>
        </p:nvSpPr>
        <p:spPr>
          <a:xfrm>
            <a:off x="6019800" y="4191000"/>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2" name="Connecteur droit 81"/>
          <p:cNvCxnSpPr>
            <a:stCxn id="81" idx="1"/>
            <a:endCxn id="66" idx="4"/>
          </p:cNvCxnSpPr>
          <p:nvPr/>
        </p:nvCxnSpPr>
        <p:spPr>
          <a:xfrm flipH="1" flipV="1">
            <a:off x="5334000" y="3352800"/>
            <a:ext cx="694898" cy="1193042"/>
          </a:xfrm>
          <a:prstGeom prst="line">
            <a:avLst/>
          </a:prstGeom>
          <a:ln w="25400">
            <a:solidFill>
              <a:srgbClr val="FF0000"/>
            </a:solidFill>
            <a:prstDash val="lgDash"/>
            <a:tailEnd type="stealth" w="lg" len="lg"/>
          </a:ln>
          <a:effectLst/>
        </p:spPr>
        <p:style>
          <a:lnRef idx="2">
            <a:schemeClr val="accent1"/>
          </a:lnRef>
          <a:fillRef idx="0">
            <a:schemeClr val="accent1"/>
          </a:fillRef>
          <a:effectRef idx="1">
            <a:schemeClr val="accent1"/>
          </a:effectRef>
          <a:fontRef idx="minor">
            <a:schemeClr val="tx1"/>
          </a:fontRef>
        </p:style>
      </p:cxnSp>
      <p:sp>
        <p:nvSpPr>
          <p:cNvPr id="83" name="Oval 67"/>
          <p:cNvSpPr/>
          <p:nvPr/>
        </p:nvSpPr>
        <p:spPr>
          <a:xfrm>
            <a:off x="3276600" y="342900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67"/>
          <p:cNvSpPr/>
          <p:nvPr/>
        </p:nvSpPr>
        <p:spPr>
          <a:xfrm>
            <a:off x="2743200" y="304800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ZoneTexte 85"/>
          <p:cNvSpPr txBox="1"/>
          <p:nvPr/>
        </p:nvSpPr>
        <p:spPr>
          <a:xfrm>
            <a:off x="1981200" y="5181600"/>
            <a:ext cx="1103262" cy="400110"/>
          </a:xfrm>
          <a:prstGeom prst="rect">
            <a:avLst/>
          </a:prstGeom>
          <a:noFill/>
        </p:spPr>
        <p:txBody>
          <a:bodyPr wrap="none" rtlCol="0">
            <a:spAutoFit/>
          </a:bodyPr>
          <a:lstStyle/>
          <a:p>
            <a:r>
              <a:rPr lang="en-US" sz="2000" dirty="0" smtClean="0">
                <a:latin typeface="Times New Roman"/>
                <a:cs typeface="Times New Roman"/>
              </a:rPr>
              <a:t>Thread 0</a:t>
            </a:r>
            <a:endParaRPr lang="en-US" sz="2000" dirty="0">
              <a:latin typeface="Times New Roman"/>
              <a:cs typeface="Times New Roman"/>
            </a:endParaRPr>
          </a:p>
        </p:txBody>
      </p:sp>
      <p:sp>
        <p:nvSpPr>
          <p:cNvPr id="87" name="ZoneTexte 86"/>
          <p:cNvSpPr txBox="1"/>
          <p:nvPr/>
        </p:nvSpPr>
        <p:spPr>
          <a:xfrm>
            <a:off x="5562600" y="5181600"/>
            <a:ext cx="1103262" cy="400110"/>
          </a:xfrm>
          <a:prstGeom prst="rect">
            <a:avLst/>
          </a:prstGeom>
          <a:noFill/>
        </p:spPr>
        <p:txBody>
          <a:bodyPr wrap="none" rtlCol="0">
            <a:spAutoFit/>
          </a:bodyPr>
          <a:lstStyle/>
          <a:p>
            <a:r>
              <a:rPr lang="en-US" sz="2000" dirty="0" smtClean="0">
                <a:latin typeface="Times New Roman"/>
                <a:cs typeface="Times New Roman"/>
              </a:rPr>
              <a:t>Thread 1</a:t>
            </a:r>
            <a:endParaRPr lang="en-US" sz="2000" dirty="0">
              <a:latin typeface="Times New Roman"/>
              <a:cs typeface="Times New Roman"/>
            </a:endParaRPr>
          </a:p>
        </p:txBody>
      </p:sp>
      <p:sp>
        <p:nvSpPr>
          <p:cNvPr id="30" name="Espace réservé du pied de page 29"/>
          <p:cNvSpPr>
            <a:spLocks noGrp="1"/>
          </p:cNvSpPr>
          <p:nvPr>
            <p:ph type="ftr" sz="quarter" idx="11"/>
          </p:nvPr>
        </p:nvSpPr>
        <p:spPr/>
        <p:txBody>
          <a:bodyPr/>
          <a:lstStyle/>
          <a:p>
            <a:pPr algn="l"/>
            <a:r>
              <a:rPr lang="en-US" smtClean="0"/>
              <a:t>Lokesh Gidra</a:t>
            </a:r>
            <a:endParaRPr lang="en-US" dirty="0"/>
          </a:p>
        </p:txBody>
      </p:sp>
      <p:sp>
        <p:nvSpPr>
          <p:cNvPr id="31" name="Espace réservé du numéro de diapositive 30"/>
          <p:cNvSpPr>
            <a:spLocks noGrp="1"/>
          </p:cNvSpPr>
          <p:nvPr>
            <p:ph type="sldNum" sz="quarter" idx="12"/>
          </p:nvPr>
        </p:nvSpPr>
        <p:spPr/>
        <p:txBody>
          <a:bodyPr/>
          <a:lstStyle/>
          <a:p>
            <a:fld id="{1E092719-9E6D-4242-94B8-4143167E1437}"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150208" y="1295400"/>
            <a:ext cx="8993791" cy="1485528"/>
          </a:xfrm>
        </p:spPr>
        <p:txBody>
          <a:bodyPr/>
          <a:lstStyle/>
          <a:p>
            <a:r>
              <a:rPr lang="en-US" dirty="0" smtClean="0"/>
              <a:t>Data-intensive applications need large machines </a:t>
            </a:r>
            <a:r>
              <a:rPr lang="en-US" dirty="0"/>
              <a:t>w</a:t>
            </a:r>
            <a:r>
              <a:rPr lang="en-US" dirty="0" smtClean="0"/>
              <a:t>ith plenty of cores and memory</a:t>
            </a:r>
          </a:p>
        </p:txBody>
      </p:sp>
      <p:sp>
        <p:nvSpPr>
          <p:cNvPr id="4" name="Footer Placeholder 3"/>
          <p:cNvSpPr>
            <a:spLocks noGrp="1"/>
          </p:cNvSpPr>
          <p:nvPr>
            <p:ph type="ftr" sz="quarter" idx="11"/>
          </p:nvPr>
        </p:nvSpPr>
        <p:spPr/>
        <p:txBody>
          <a:bodyPr/>
          <a:lstStyle/>
          <a:p>
            <a:pPr algn="l"/>
            <a:r>
              <a:rPr lang="en-US" smtClean="0"/>
              <a:t>Lokesh Gidra</a:t>
            </a:r>
            <a:endParaRPr lang="en-US" dirty="0"/>
          </a:p>
        </p:txBody>
      </p:sp>
      <p:sp>
        <p:nvSpPr>
          <p:cNvPr id="5" name="Slide Number Placeholder 4"/>
          <p:cNvSpPr>
            <a:spLocks noGrp="1"/>
          </p:cNvSpPr>
          <p:nvPr>
            <p:ph type="sldNum" sz="quarter" idx="12"/>
          </p:nvPr>
        </p:nvSpPr>
        <p:spPr/>
        <p:txBody>
          <a:bodyPr/>
          <a:lstStyle/>
          <a:p>
            <a:fld id="{1E092719-9E6D-4242-94B8-4143167E1437}" type="slidenum">
              <a:rPr lang="en-US" smtClean="0"/>
              <a:pPr/>
              <a:t>2</a:t>
            </a:fld>
            <a:endParaRPr lang="en-US"/>
          </a:p>
        </p:txBody>
      </p:sp>
    </p:spTree>
    <p:extLst>
      <p:ext uri="{BB962C8B-B14F-4D97-AF65-F5344CB8AC3E}">
        <p14:creationId xmlns:p14="http://schemas.microsoft.com/office/powerpoint/2010/main" val="2907707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Prevent remote access using messages</a:t>
            </a:r>
          </a:p>
        </p:txBody>
      </p:sp>
      <p:sp>
        <p:nvSpPr>
          <p:cNvPr id="3" name="Espace réservé du contenu 2"/>
          <p:cNvSpPr>
            <a:spLocks noGrp="1"/>
          </p:cNvSpPr>
          <p:nvPr>
            <p:ph idx="1"/>
          </p:nvPr>
        </p:nvSpPr>
        <p:spPr/>
        <p:txBody>
          <a:bodyPr/>
          <a:lstStyle/>
          <a:p>
            <a:pPr>
              <a:buNone/>
            </a:pPr>
            <a:r>
              <a:rPr lang="en-US" dirty="0" smtClean="0"/>
              <a:t>Enforces memory access locality</a:t>
            </a:r>
            <a:br>
              <a:rPr lang="en-US" dirty="0" smtClean="0"/>
            </a:br>
            <a:r>
              <a:rPr lang="en-US" dirty="0" smtClean="0"/>
              <a:t>by trading remote memory accesses by messages</a:t>
            </a:r>
          </a:p>
          <a:p>
            <a:pPr>
              <a:buNone/>
            </a:pPr>
            <a:endParaRPr lang="en-US" dirty="0"/>
          </a:p>
        </p:txBody>
      </p:sp>
      <p:sp>
        <p:nvSpPr>
          <p:cNvPr id="91" name="ZoneTexte 90"/>
          <p:cNvSpPr txBox="1"/>
          <p:nvPr/>
        </p:nvSpPr>
        <p:spPr>
          <a:xfrm>
            <a:off x="990600" y="5900410"/>
            <a:ext cx="5957706" cy="523220"/>
          </a:xfrm>
          <a:prstGeom prst="rect">
            <a:avLst/>
          </a:prstGeom>
          <a:noFill/>
        </p:spPr>
        <p:txBody>
          <a:bodyPr wrap="none" rtlCol="0">
            <a:spAutoFit/>
          </a:bodyPr>
          <a:lstStyle/>
          <a:p>
            <a:r>
              <a:rPr lang="en-US" sz="2800" dirty="0" smtClean="0">
                <a:solidFill>
                  <a:srgbClr val="800000"/>
                </a:solidFill>
                <a:latin typeface="Times New Roman"/>
                <a:cs typeface="Times New Roman"/>
              </a:rPr>
              <a:t>And continue the graph traversal locally</a:t>
            </a:r>
            <a:endParaRPr lang="en-US" sz="2800" dirty="0">
              <a:solidFill>
                <a:srgbClr val="800000"/>
              </a:solidFill>
              <a:latin typeface="Times New Roman"/>
              <a:cs typeface="Times New Roman"/>
            </a:endParaRPr>
          </a:p>
        </p:txBody>
      </p:sp>
      <p:sp>
        <p:nvSpPr>
          <p:cNvPr id="34" name="Rectangle 33"/>
          <p:cNvSpPr/>
          <p:nvPr/>
        </p:nvSpPr>
        <p:spPr>
          <a:xfrm rot="16200000">
            <a:off x="5035412" y="2736988"/>
            <a:ext cx="1207816" cy="152504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36" name="Rectangle 35"/>
          <p:cNvSpPr/>
          <p:nvPr/>
        </p:nvSpPr>
        <p:spPr>
          <a:xfrm rot="16200000">
            <a:off x="2597012" y="2728835"/>
            <a:ext cx="1207816" cy="1525040"/>
          </a:xfrm>
          <a:prstGeom prst="rect">
            <a:avLst/>
          </a:prstGeom>
          <a:solidFill>
            <a:srgbClr val="94D8E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37" name="Rectangle 36"/>
          <p:cNvSpPr/>
          <p:nvPr/>
        </p:nvSpPr>
        <p:spPr>
          <a:xfrm>
            <a:off x="2514600" y="297180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137"/>
          <p:cNvSpPr txBox="1"/>
          <p:nvPr/>
        </p:nvSpPr>
        <p:spPr>
          <a:xfrm rot="16200000">
            <a:off x="1526235" y="3274366"/>
            <a:ext cx="1371598"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39" name="TextBox 137"/>
          <p:cNvSpPr txBox="1"/>
          <p:nvPr/>
        </p:nvSpPr>
        <p:spPr>
          <a:xfrm rot="16200000">
            <a:off x="5869633" y="3274367"/>
            <a:ext cx="1371600"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40" name="Rectangle 39"/>
          <p:cNvSpPr/>
          <p:nvPr/>
        </p:nvSpPr>
        <p:spPr>
          <a:xfrm>
            <a:off x="4953000" y="2990797"/>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67"/>
          <p:cNvSpPr/>
          <p:nvPr/>
        </p:nvSpPr>
        <p:spPr>
          <a:xfrm>
            <a:off x="5562600" y="350520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Connecteur droit avec flèche 42"/>
          <p:cNvCxnSpPr/>
          <p:nvPr/>
        </p:nvCxnSpPr>
        <p:spPr>
          <a:xfrm rot="16200000" flipH="1">
            <a:off x="3015479" y="3156720"/>
            <a:ext cx="185878" cy="425637"/>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4" name="Connecteur droit avec flèche 43"/>
          <p:cNvCxnSpPr>
            <a:endCxn id="41" idx="1"/>
          </p:cNvCxnSpPr>
          <p:nvPr/>
        </p:nvCxnSpPr>
        <p:spPr>
          <a:xfrm rot="16200000" flipH="1">
            <a:off x="5414822" y="3346263"/>
            <a:ext cx="219356" cy="165474"/>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45" name="Can 68"/>
          <p:cNvSpPr/>
          <p:nvPr/>
        </p:nvSpPr>
        <p:spPr>
          <a:xfrm rot="5400000">
            <a:off x="4248150" y="3600450"/>
            <a:ext cx="304800" cy="1638300"/>
          </a:xfrm>
          <a:prstGeom prst="can">
            <a:avLst>
              <a:gd name="adj" fmla="val 6359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50"/>
          <p:cNvSpPr txBox="1"/>
          <p:nvPr/>
        </p:nvSpPr>
        <p:spPr>
          <a:xfrm>
            <a:off x="2438400" y="2514600"/>
            <a:ext cx="914400" cy="369332"/>
          </a:xfrm>
          <a:prstGeom prst="rect">
            <a:avLst/>
          </a:prstGeom>
          <a:noFill/>
        </p:spPr>
        <p:txBody>
          <a:bodyPr wrap="square" rtlCol="0">
            <a:spAutoFit/>
          </a:bodyPr>
          <a:lstStyle/>
          <a:p>
            <a:r>
              <a:rPr lang="en-US" dirty="0" smtClean="0">
                <a:latin typeface="Times New Roman"/>
                <a:cs typeface="Times New Roman"/>
              </a:rPr>
              <a:t>Node 0</a:t>
            </a:r>
            <a:endParaRPr lang="en-US" dirty="0">
              <a:latin typeface="Times New Roman"/>
              <a:cs typeface="Times New Roman"/>
            </a:endParaRPr>
          </a:p>
        </p:txBody>
      </p:sp>
      <p:sp>
        <p:nvSpPr>
          <p:cNvPr id="47" name="TextBox 50"/>
          <p:cNvSpPr txBox="1"/>
          <p:nvPr/>
        </p:nvSpPr>
        <p:spPr>
          <a:xfrm>
            <a:off x="5486400" y="2514600"/>
            <a:ext cx="914400" cy="369332"/>
          </a:xfrm>
          <a:prstGeom prst="rect">
            <a:avLst/>
          </a:prstGeom>
          <a:noFill/>
        </p:spPr>
        <p:txBody>
          <a:bodyPr wrap="square" rtlCol="0">
            <a:spAutoFit/>
          </a:bodyPr>
          <a:lstStyle/>
          <a:p>
            <a:pPr algn="r"/>
            <a:r>
              <a:rPr lang="en-US" dirty="0" smtClean="0">
                <a:latin typeface="Times New Roman"/>
                <a:cs typeface="Times New Roman"/>
              </a:rPr>
              <a:t>Node 1</a:t>
            </a:r>
            <a:endParaRPr lang="en-US" dirty="0">
              <a:latin typeface="Times New Roman"/>
              <a:cs typeface="Times New Roman"/>
            </a:endParaRPr>
          </a:p>
        </p:txBody>
      </p:sp>
      <p:cxnSp>
        <p:nvCxnSpPr>
          <p:cNvPr id="48" name="Connecteur droit avec flèche 47"/>
          <p:cNvCxnSpPr/>
          <p:nvPr/>
        </p:nvCxnSpPr>
        <p:spPr>
          <a:xfrm>
            <a:off x="3810000" y="4419600"/>
            <a:ext cx="1066800" cy="1588"/>
          </a:xfrm>
          <a:prstGeom prst="straightConnector1">
            <a:avLst/>
          </a:prstGeom>
          <a:ln w="41275">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49" name="Can 68"/>
          <p:cNvSpPr/>
          <p:nvPr/>
        </p:nvSpPr>
        <p:spPr>
          <a:xfrm rot="5400000">
            <a:off x="4248150" y="4057650"/>
            <a:ext cx="304800" cy="1638300"/>
          </a:xfrm>
          <a:prstGeom prst="can">
            <a:avLst>
              <a:gd name="adj" fmla="val 6359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Connecteur droit avec flèche 49"/>
          <p:cNvCxnSpPr/>
          <p:nvPr/>
        </p:nvCxnSpPr>
        <p:spPr>
          <a:xfrm>
            <a:off x="3810000" y="4876800"/>
            <a:ext cx="1066800" cy="1588"/>
          </a:xfrm>
          <a:prstGeom prst="straightConnector1">
            <a:avLst/>
          </a:prstGeom>
          <a:ln w="41275">
            <a:solidFill>
              <a:schemeClr val="tx1"/>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53" name="Connecteur droit avec flèche 52"/>
          <p:cNvCxnSpPr/>
          <p:nvPr/>
        </p:nvCxnSpPr>
        <p:spPr>
          <a:xfrm flipV="1">
            <a:off x="3581400" y="3238500"/>
            <a:ext cx="1600200" cy="3048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54" name="Freeform 94"/>
          <p:cNvSpPr/>
          <p:nvPr/>
        </p:nvSpPr>
        <p:spPr>
          <a:xfrm>
            <a:off x="2438400" y="4191000"/>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94"/>
          <p:cNvSpPr/>
          <p:nvPr/>
        </p:nvSpPr>
        <p:spPr>
          <a:xfrm>
            <a:off x="6019800" y="4191000"/>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6" name="Connecteur droit 55"/>
          <p:cNvCxnSpPr>
            <a:stCxn id="55" idx="1"/>
            <a:endCxn id="41" idx="4"/>
          </p:cNvCxnSpPr>
          <p:nvPr/>
        </p:nvCxnSpPr>
        <p:spPr>
          <a:xfrm flipH="1" flipV="1">
            <a:off x="5715000" y="3733800"/>
            <a:ext cx="313898" cy="812042"/>
          </a:xfrm>
          <a:prstGeom prst="line">
            <a:avLst/>
          </a:prstGeom>
          <a:ln w="25400">
            <a:solidFill>
              <a:srgbClr val="FF0000"/>
            </a:solidFill>
            <a:prstDash val="lgDash"/>
            <a:tailEnd type="stealth" w="lg" len="lg"/>
          </a:ln>
          <a:effectLst/>
        </p:spPr>
        <p:style>
          <a:lnRef idx="2">
            <a:schemeClr val="accent1"/>
          </a:lnRef>
          <a:fillRef idx="0">
            <a:schemeClr val="accent1"/>
          </a:fillRef>
          <a:effectRef idx="1">
            <a:schemeClr val="accent1"/>
          </a:effectRef>
          <a:fontRef idx="minor">
            <a:schemeClr val="tx1"/>
          </a:fontRef>
        </p:style>
      </p:cxnSp>
      <p:sp>
        <p:nvSpPr>
          <p:cNvPr id="57" name="Oval 67"/>
          <p:cNvSpPr/>
          <p:nvPr/>
        </p:nvSpPr>
        <p:spPr>
          <a:xfrm>
            <a:off x="5181600" y="312420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67"/>
          <p:cNvSpPr/>
          <p:nvPr/>
        </p:nvSpPr>
        <p:spPr>
          <a:xfrm>
            <a:off x="3276600" y="342900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67"/>
          <p:cNvSpPr/>
          <p:nvPr/>
        </p:nvSpPr>
        <p:spPr>
          <a:xfrm>
            <a:off x="2743200" y="304800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ZoneTexte 87"/>
          <p:cNvSpPr txBox="1"/>
          <p:nvPr/>
        </p:nvSpPr>
        <p:spPr>
          <a:xfrm>
            <a:off x="1981200" y="5181600"/>
            <a:ext cx="1103262" cy="400110"/>
          </a:xfrm>
          <a:prstGeom prst="rect">
            <a:avLst/>
          </a:prstGeom>
          <a:noFill/>
        </p:spPr>
        <p:txBody>
          <a:bodyPr wrap="none" rtlCol="0">
            <a:spAutoFit/>
          </a:bodyPr>
          <a:lstStyle/>
          <a:p>
            <a:r>
              <a:rPr lang="en-US" sz="2000" dirty="0" smtClean="0">
                <a:latin typeface="Times New Roman"/>
                <a:cs typeface="Times New Roman"/>
              </a:rPr>
              <a:t>Thread 0</a:t>
            </a:r>
            <a:endParaRPr lang="en-US" sz="2000" dirty="0">
              <a:latin typeface="Times New Roman"/>
              <a:cs typeface="Times New Roman"/>
            </a:endParaRPr>
          </a:p>
        </p:txBody>
      </p:sp>
      <p:sp>
        <p:nvSpPr>
          <p:cNvPr id="89" name="ZoneTexte 88"/>
          <p:cNvSpPr txBox="1"/>
          <p:nvPr/>
        </p:nvSpPr>
        <p:spPr>
          <a:xfrm>
            <a:off x="5562600" y="5181600"/>
            <a:ext cx="1103262" cy="400110"/>
          </a:xfrm>
          <a:prstGeom prst="rect">
            <a:avLst/>
          </a:prstGeom>
          <a:noFill/>
        </p:spPr>
        <p:txBody>
          <a:bodyPr wrap="none" rtlCol="0">
            <a:spAutoFit/>
          </a:bodyPr>
          <a:lstStyle/>
          <a:p>
            <a:r>
              <a:rPr lang="en-US" sz="2000" dirty="0" smtClean="0">
                <a:latin typeface="Times New Roman"/>
                <a:cs typeface="Times New Roman"/>
              </a:rPr>
              <a:t>Thread 1</a:t>
            </a:r>
            <a:endParaRPr lang="en-US" sz="2000" dirty="0">
              <a:latin typeface="Times New Roman"/>
              <a:cs typeface="Times New Roman"/>
            </a:endParaRPr>
          </a:p>
        </p:txBody>
      </p:sp>
      <p:sp>
        <p:nvSpPr>
          <p:cNvPr id="30" name="Espace réservé du pied de page 29"/>
          <p:cNvSpPr>
            <a:spLocks noGrp="1"/>
          </p:cNvSpPr>
          <p:nvPr>
            <p:ph type="ftr" sz="quarter" idx="11"/>
          </p:nvPr>
        </p:nvSpPr>
        <p:spPr/>
        <p:txBody>
          <a:bodyPr/>
          <a:lstStyle/>
          <a:p>
            <a:pPr algn="l"/>
            <a:r>
              <a:rPr lang="en-US" smtClean="0"/>
              <a:t>Lokesh Gidra</a:t>
            </a:r>
            <a:endParaRPr lang="en-US" dirty="0"/>
          </a:p>
        </p:txBody>
      </p:sp>
      <p:sp>
        <p:nvSpPr>
          <p:cNvPr id="31" name="Espace réservé du numéro de diapositive 30"/>
          <p:cNvSpPr>
            <a:spLocks noGrp="1"/>
          </p:cNvSpPr>
          <p:nvPr>
            <p:ph type="sldNum" sz="quarter" idx="12"/>
          </p:nvPr>
        </p:nvSpPr>
        <p:spPr/>
        <p:txBody>
          <a:bodyPr/>
          <a:lstStyle/>
          <a:p>
            <a:fld id="{1E092719-9E6D-4242-94B8-4143167E1437}"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88" y="1340768"/>
            <a:ext cx="8839200" cy="3960440"/>
          </a:xfrm>
        </p:spPr>
        <p:txBody>
          <a:bodyPr/>
          <a:lstStyle/>
          <a:p>
            <a:pPr algn="ctr"/>
            <a:r>
              <a:rPr lang="en-US" dirty="0" smtClean="0"/>
              <a:t>Using messages enforces local access…</a:t>
            </a:r>
            <a:br>
              <a:rPr lang="en-US" dirty="0" smtClean="0"/>
            </a:br>
            <a:r>
              <a:rPr lang="en-US" dirty="0"/>
              <a:t/>
            </a:r>
            <a:br>
              <a:rPr lang="en-US" dirty="0"/>
            </a:br>
            <a:r>
              <a:rPr lang="en-US" dirty="0" smtClean="0"/>
              <a:t/>
            </a:r>
            <a:br>
              <a:rPr lang="en-US" dirty="0" smtClean="0"/>
            </a:br>
            <a:r>
              <a:rPr lang="en-US" dirty="0" smtClean="0"/>
              <a:t>…but opens up other performance challenges</a:t>
            </a:r>
            <a:endParaRPr lang="en-US" dirty="0"/>
          </a:p>
        </p:txBody>
      </p:sp>
      <p:sp>
        <p:nvSpPr>
          <p:cNvPr id="4" name="Footer Placeholder 3"/>
          <p:cNvSpPr>
            <a:spLocks noGrp="1"/>
          </p:cNvSpPr>
          <p:nvPr>
            <p:ph type="ftr" sz="quarter" idx="11"/>
          </p:nvPr>
        </p:nvSpPr>
        <p:spPr/>
        <p:txBody>
          <a:bodyPr/>
          <a:lstStyle/>
          <a:p>
            <a:pPr algn="l"/>
            <a:r>
              <a:rPr lang="en-US" smtClean="0"/>
              <a:t>Lokesh Gidra</a:t>
            </a:r>
            <a:endParaRPr lang="en-US" dirty="0"/>
          </a:p>
        </p:txBody>
      </p:sp>
      <p:sp>
        <p:nvSpPr>
          <p:cNvPr id="5" name="Slide Number Placeholder 4"/>
          <p:cNvSpPr>
            <a:spLocks noGrp="1"/>
          </p:cNvSpPr>
          <p:nvPr>
            <p:ph type="sldNum" sz="quarter" idx="12"/>
          </p:nvPr>
        </p:nvSpPr>
        <p:spPr/>
        <p:txBody>
          <a:bodyPr/>
          <a:lstStyle/>
          <a:p>
            <a:fld id="{1E092719-9E6D-4242-94B8-4143167E1437}" type="slidenum">
              <a:rPr lang="en-US" smtClean="0"/>
              <a:pPr/>
              <a:t>21</a:t>
            </a:fld>
            <a:endParaRPr lang="en-US"/>
          </a:p>
        </p:txBody>
      </p:sp>
    </p:spTree>
    <p:extLst>
      <p:ext uri="{BB962C8B-B14F-4D97-AF65-F5344CB8AC3E}">
        <p14:creationId xmlns:p14="http://schemas.microsoft.com/office/powerpoint/2010/main" val="1254040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6984"/>
          </a:xfrm>
        </p:spPr>
        <p:txBody>
          <a:bodyPr/>
          <a:lstStyle/>
          <a:p>
            <a:r>
              <a:rPr lang="en-US" dirty="0" smtClean="0"/>
              <a:t>Problem1: a </a:t>
            </a:r>
            <a:r>
              <a:rPr lang="en-US" dirty="0" err="1"/>
              <a:t>msg</a:t>
            </a:r>
            <a:r>
              <a:rPr lang="en-US" dirty="0"/>
              <a:t> </a:t>
            </a:r>
            <a:r>
              <a:rPr lang="en-US" dirty="0" smtClean="0"/>
              <a:t>is costlier than </a:t>
            </a:r>
            <a:r>
              <a:rPr lang="en-US" dirty="0"/>
              <a:t>a remote </a:t>
            </a:r>
            <a:r>
              <a:rPr lang="en-US" dirty="0" smtClean="0"/>
              <a:t>access</a:t>
            </a:r>
            <a:endParaRPr lang="en-US" dirty="0"/>
          </a:p>
        </p:txBody>
      </p:sp>
      <p:sp>
        <p:nvSpPr>
          <p:cNvPr id="31" name="Rectangle 30"/>
          <p:cNvSpPr/>
          <p:nvPr/>
        </p:nvSpPr>
        <p:spPr>
          <a:xfrm rot="16200000">
            <a:off x="3377740" y="1527706"/>
            <a:ext cx="1207816" cy="152504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32" name="Rectangle 31"/>
          <p:cNvSpPr/>
          <p:nvPr/>
        </p:nvSpPr>
        <p:spPr>
          <a:xfrm rot="16200000">
            <a:off x="939340" y="1519553"/>
            <a:ext cx="1207816" cy="1525040"/>
          </a:xfrm>
          <a:prstGeom prst="rect">
            <a:avLst/>
          </a:prstGeom>
          <a:solidFill>
            <a:srgbClr val="94D8E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33" name="Rectangle 32"/>
          <p:cNvSpPr/>
          <p:nvPr/>
        </p:nvSpPr>
        <p:spPr>
          <a:xfrm>
            <a:off x="856928" y="1762518"/>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295328" y="1781515"/>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67"/>
          <p:cNvSpPr/>
          <p:nvPr/>
        </p:nvSpPr>
        <p:spPr>
          <a:xfrm>
            <a:off x="3904928" y="2295918"/>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Connecteur droit avec flèche 37"/>
          <p:cNvCxnSpPr>
            <a:endCxn id="49" idx="2"/>
          </p:cNvCxnSpPr>
          <p:nvPr/>
        </p:nvCxnSpPr>
        <p:spPr>
          <a:xfrm flipV="1">
            <a:off x="1390328" y="1953017"/>
            <a:ext cx="2088963" cy="1"/>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0" name="Connecteur droit avec flèche 39"/>
          <p:cNvCxnSpPr>
            <a:stCxn id="48" idx="5"/>
            <a:endCxn id="37" idx="1"/>
          </p:cNvCxnSpPr>
          <p:nvPr/>
        </p:nvCxnSpPr>
        <p:spPr>
          <a:xfrm rot="5400000" flipH="1" flipV="1">
            <a:off x="2871606" y="1336881"/>
            <a:ext cx="85444" cy="2070474"/>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41" name="TextBox 50"/>
          <p:cNvSpPr txBox="1"/>
          <p:nvPr/>
        </p:nvSpPr>
        <p:spPr>
          <a:xfrm>
            <a:off x="780728" y="1305318"/>
            <a:ext cx="914400" cy="369332"/>
          </a:xfrm>
          <a:prstGeom prst="rect">
            <a:avLst/>
          </a:prstGeom>
          <a:noFill/>
        </p:spPr>
        <p:txBody>
          <a:bodyPr wrap="square" rtlCol="0">
            <a:spAutoFit/>
          </a:bodyPr>
          <a:lstStyle/>
          <a:p>
            <a:r>
              <a:rPr lang="en-US" dirty="0" smtClean="0">
                <a:latin typeface="Times New Roman"/>
                <a:cs typeface="Times New Roman"/>
              </a:rPr>
              <a:t>Node 0</a:t>
            </a:r>
            <a:endParaRPr lang="en-US" dirty="0">
              <a:latin typeface="Times New Roman"/>
              <a:cs typeface="Times New Roman"/>
            </a:endParaRPr>
          </a:p>
        </p:txBody>
      </p:sp>
      <p:sp>
        <p:nvSpPr>
          <p:cNvPr id="42" name="TextBox 50"/>
          <p:cNvSpPr txBox="1"/>
          <p:nvPr/>
        </p:nvSpPr>
        <p:spPr>
          <a:xfrm>
            <a:off x="3828728" y="1305318"/>
            <a:ext cx="914400" cy="369332"/>
          </a:xfrm>
          <a:prstGeom prst="rect">
            <a:avLst/>
          </a:prstGeom>
          <a:noFill/>
        </p:spPr>
        <p:txBody>
          <a:bodyPr wrap="square" rtlCol="0">
            <a:spAutoFit/>
          </a:bodyPr>
          <a:lstStyle/>
          <a:p>
            <a:pPr algn="r"/>
            <a:r>
              <a:rPr lang="en-US" dirty="0" smtClean="0">
                <a:latin typeface="Times New Roman"/>
                <a:cs typeface="Times New Roman"/>
              </a:rPr>
              <a:t>Node 1</a:t>
            </a:r>
            <a:endParaRPr lang="en-US" dirty="0">
              <a:latin typeface="Times New Roman"/>
              <a:cs typeface="Times New Roman"/>
            </a:endParaRPr>
          </a:p>
        </p:txBody>
      </p:sp>
      <p:sp>
        <p:nvSpPr>
          <p:cNvPr id="44" name="Oval 67"/>
          <p:cNvSpPr/>
          <p:nvPr/>
        </p:nvSpPr>
        <p:spPr>
          <a:xfrm>
            <a:off x="1466528" y="2524518"/>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Connecteur droit avec flèche 44"/>
          <p:cNvCxnSpPr>
            <a:stCxn id="37" idx="2"/>
            <a:endCxn id="44" idx="6"/>
          </p:cNvCxnSpPr>
          <p:nvPr/>
        </p:nvCxnSpPr>
        <p:spPr>
          <a:xfrm rot="10800000" flipV="1">
            <a:off x="1771328" y="2410218"/>
            <a:ext cx="2133600" cy="2286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6" name="Connecteur droit avec flèche 45"/>
          <p:cNvCxnSpPr>
            <a:stCxn id="49" idx="3"/>
            <a:endCxn id="48" idx="6"/>
          </p:cNvCxnSpPr>
          <p:nvPr/>
        </p:nvCxnSpPr>
        <p:spPr>
          <a:xfrm rot="5400000">
            <a:off x="2573739" y="1383828"/>
            <a:ext cx="300179" cy="16002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48" name="Oval 67"/>
          <p:cNvSpPr/>
          <p:nvPr/>
        </p:nvSpPr>
        <p:spPr>
          <a:xfrm>
            <a:off x="1618928" y="2219718"/>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67"/>
          <p:cNvSpPr/>
          <p:nvPr/>
        </p:nvSpPr>
        <p:spPr>
          <a:xfrm>
            <a:off x="3479291" y="1838717"/>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67"/>
          <p:cNvSpPr/>
          <p:nvPr/>
        </p:nvSpPr>
        <p:spPr>
          <a:xfrm>
            <a:off x="1085528" y="1838718"/>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94"/>
          <p:cNvSpPr/>
          <p:nvPr/>
        </p:nvSpPr>
        <p:spPr>
          <a:xfrm>
            <a:off x="323528" y="1735222"/>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Lightning Bolt 123"/>
          <p:cNvSpPr/>
          <p:nvPr/>
        </p:nvSpPr>
        <p:spPr>
          <a:xfrm>
            <a:off x="1999928" y="1359443"/>
            <a:ext cx="1295400" cy="1720550"/>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ZoneTexte 58"/>
          <p:cNvSpPr txBox="1"/>
          <p:nvPr/>
        </p:nvSpPr>
        <p:spPr>
          <a:xfrm>
            <a:off x="1390328" y="2895327"/>
            <a:ext cx="2719465" cy="461665"/>
          </a:xfrm>
          <a:prstGeom prst="rect">
            <a:avLst/>
          </a:prstGeom>
          <a:noFill/>
        </p:spPr>
        <p:txBody>
          <a:bodyPr wrap="none" rtlCol="0">
            <a:spAutoFit/>
          </a:bodyPr>
          <a:lstStyle/>
          <a:p>
            <a:r>
              <a:rPr lang="en-US" sz="2400" i="1" dirty="0" smtClean="0">
                <a:latin typeface="Times New Roman"/>
                <a:cs typeface="Times New Roman"/>
              </a:rPr>
              <a:t>Too many messages</a:t>
            </a:r>
            <a:endParaRPr lang="en-US" sz="2400" i="1" dirty="0">
              <a:latin typeface="Times New Roman"/>
              <a:cs typeface="Times New Roman"/>
            </a:endParaRPr>
          </a:p>
        </p:txBody>
      </p:sp>
      <p:sp>
        <p:nvSpPr>
          <p:cNvPr id="60" name="Freeform 94"/>
          <p:cNvSpPr/>
          <p:nvPr/>
        </p:nvSpPr>
        <p:spPr>
          <a:xfrm>
            <a:off x="4971728" y="1762518"/>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Espace réservé du pied de page 23"/>
          <p:cNvSpPr>
            <a:spLocks noGrp="1"/>
          </p:cNvSpPr>
          <p:nvPr>
            <p:ph type="ftr" sz="quarter" idx="11"/>
          </p:nvPr>
        </p:nvSpPr>
        <p:spPr/>
        <p:txBody>
          <a:bodyPr/>
          <a:lstStyle/>
          <a:p>
            <a:pPr algn="l"/>
            <a:r>
              <a:rPr lang="en-US" smtClean="0"/>
              <a:t>Lokesh Gidra</a:t>
            </a:r>
            <a:endParaRPr lang="en-US" dirty="0"/>
          </a:p>
        </p:txBody>
      </p:sp>
      <p:sp>
        <p:nvSpPr>
          <p:cNvPr id="25" name="Espace réservé du numéro de diapositive 24"/>
          <p:cNvSpPr>
            <a:spLocks noGrp="1"/>
          </p:cNvSpPr>
          <p:nvPr>
            <p:ph type="sldNum" sz="quarter" idx="12"/>
          </p:nvPr>
        </p:nvSpPr>
        <p:spPr/>
        <p:txBody>
          <a:bodyPr/>
          <a:lstStyle/>
          <a:p>
            <a:fld id="{1E092719-9E6D-4242-94B8-4143167E1437}" type="slidenum">
              <a:rPr lang="en-US" smtClean="0"/>
              <a:pPr/>
              <a:t>22</a:t>
            </a:fld>
            <a:endParaRPr lang="en-US"/>
          </a:p>
        </p:txBody>
      </p:sp>
      <p:sp>
        <p:nvSpPr>
          <p:cNvPr id="6" name="TextBox 5"/>
          <p:cNvSpPr txBox="1"/>
          <p:nvPr/>
        </p:nvSpPr>
        <p:spPr>
          <a:xfrm>
            <a:off x="5724128" y="1556792"/>
            <a:ext cx="2856103" cy="830997"/>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Inter-node messages </a:t>
            </a:r>
          </a:p>
          <a:p>
            <a:r>
              <a:rPr lang="en-US" sz="2400" dirty="0" smtClean="0">
                <a:latin typeface="Times New Roman" panose="02020603050405020304" pitchFamily="18" charset="0"/>
                <a:cs typeface="Times New Roman" panose="02020603050405020304" pitchFamily="18" charset="0"/>
              </a:rPr>
              <a:t>must be minimized</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1523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6984"/>
          </a:xfrm>
        </p:spPr>
        <p:txBody>
          <a:bodyPr/>
          <a:lstStyle/>
          <a:p>
            <a:r>
              <a:rPr lang="en-US" dirty="0" smtClean="0"/>
              <a:t>Problem1: a </a:t>
            </a:r>
            <a:r>
              <a:rPr lang="en-US" dirty="0" err="1"/>
              <a:t>msg</a:t>
            </a:r>
            <a:r>
              <a:rPr lang="en-US" dirty="0"/>
              <a:t> </a:t>
            </a:r>
            <a:r>
              <a:rPr lang="en-US" dirty="0" smtClean="0"/>
              <a:t>is costlier than </a:t>
            </a:r>
            <a:r>
              <a:rPr lang="en-US" dirty="0"/>
              <a:t>a remote </a:t>
            </a:r>
            <a:r>
              <a:rPr lang="en-US" dirty="0" smtClean="0"/>
              <a:t>access</a:t>
            </a:r>
            <a:endParaRPr lang="en-US" dirty="0"/>
          </a:p>
        </p:txBody>
      </p:sp>
      <p:sp>
        <p:nvSpPr>
          <p:cNvPr id="31" name="Rectangle 30"/>
          <p:cNvSpPr/>
          <p:nvPr/>
        </p:nvSpPr>
        <p:spPr>
          <a:xfrm rot="16200000">
            <a:off x="3377740" y="1527706"/>
            <a:ext cx="1207816" cy="152504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32" name="Rectangle 31"/>
          <p:cNvSpPr/>
          <p:nvPr/>
        </p:nvSpPr>
        <p:spPr>
          <a:xfrm rot="16200000">
            <a:off x="939340" y="1519553"/>
            <a:ext cx="1207816" cy="1525040"/>
          </a:xfrm>
          <a:prstGeom prst="rect">
            <a:avLst/>
          </a:prstGeom>
          <a:solidFill>
            <a:srgbClr val="94D8E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33" name="Rectangle 32"/>
          <p:cNvSpPr/>
          <p:nvPr/>
        </p:nvSpPr>
        <p:spPr>
          <a:xfrm>
            <a:off x="856928" y="1762518"/>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295328" y="1781515"/>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67"/>
          <p:cNvSpPr/>
          <p:nvPr/>
        </p:nvSpPr>
        <p:spPr>
          <a:xfrm>
            <a:off x="3904928" y="2295918"/>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Connecteur droit avec flèche 37"/>
          <p:cNvCxnSpPr>
            <a:endCxn id="49" idx="2"/>
          </p:cNvCxnSpPr>
          <p:nvPr/>
        </p:nvCxnSpPr>
        <p:spPr>
          <a:xfrm flipV="1">
            <a:off x="1390328" y="1953017"/>
            <a:ext cx="2088963" cy="1"/>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0" name="Connecteur droit avec flèche 39"/>
          <p:cNvCxnSpPr>
            <a:stCxn id="48" idx="5"/>
            <a:endCxn id="37" idx="1"/>
          </p:cNvCxnSpPr>
          <p:nvPr/>
        </p:nvCxnSpPr>
        <p:spPr>
          <a:xfrm rot="5400000" flipH="1" flipV="1">
            <a:off x="2871606" y="1336881"/>
            <a:ext cx="85444" cy="2070474"/>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41" name="TextBox 50"/>
          <p:cNvSpPr txBox="1"/>
          <p:nvPr/>
        </p:nvSpPr>
        <p:spPr>
          <a:xfrm>
            <a:off x="780728" y="1305318"/>
            <a:ext cx="914400" cy="369332"/>
          </a:xfrm>
          <a:prstGeom prst="rect">
            <a:avLst/>
          </a:prstGeom>
          <a:noFill/>
        </p:spPr>
        <p:txBody>
          <a:bodyPr wrap="square" rtlCol="0">
            <a:spAutoFit/>
          </a:bodyPr>
          <a:lstStyle/>
          <a:p>
            <a:r>
              <a:rPr lang="en-US" dirty="0" smtClean="0">
                <a:latin typeface="Times New Roman"/>
                <a:cs typeface="Times New Roman"/>
              </a:rPr>
              <a:t>Node 0</a:t>
            </a:r>
            <a:endParaRPr lang="en-US" dirty="0">
              <a:latin typeface="Times New Roman"/>
              <a:cs typeface="Times New Roman"/>
            </a:endParaRPr>
          </a:p>
        </p:txBody>
      </p:sp>
      <p:sp>
        <p:nvSpPr>
          <p:cNvPr id="42" name="TextBox 50"/>
          <p:cNvSpPr txBox="1"/>
          <p:nvPr/>
        </p:nvSpPr>
        <p:spPr>
          <a:xfrm>
            <a:off x="3828728" y="1305318"/>
            <a:ext cx="914400" cy="369332"/>
          </a:xfrm>
          <a:prstGeom prst="rect">
            <a:avLst/>
          </a:prstGeom>
          <a:noFill/>
        </p:spPr>
        <p:txBody>
          <a:bodyPr wrap="square" rtlCol="0">
            <a:spAutoFit/>
          </a:bodyPr>
          <a:lstStyle/>
          <a:p>
            <a:pPr algn="r"/>
            <a:r>
              <a:rPr lang="en-US" dirty="0" smtClean="0">
                <a:latin typeface="Times New Roman"/>
                <a:cs typeface="Times New Roman"/>
              </a:rPr>
              <a:t>Node 1</a:t>
            </a:r>
            <a:endParaRPr lang="en-US" dirty="0">
              <a:latin typeface="Times New Roman"/>
              <a:cs typeface="Times New Roman"/>
            </a:endParaRPr>
          </a:p>
        </p:txBody>
      </p:sp>
      <p:sp>
        <p:nvSpPr>
          <p:cNvPr id="44" name="Oval 67"/>
          <p:cNvSpPr/>
          <p:nvPr/>
        </p:nvSpPr>
        <p:spPr>
          <a:xfrm>
            <a:off x="1466528" y="2524518"/>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Connecteur droit avec flèche 44"/>
          <p:cNvCxnSpPr>
            <a:stCxn id="37" idx="2"/>
            <a:endCxn id="44" idx="6"/>
          </p:cNvCxnSpPr>
          <p:nvPr/>
        </p:nvCxnSpPr>
        <p:spPr>
          <a:xfrm rot="10800000" flipV="1">
            <a:off x="1771328" y="2410218"/>
            <a:ext cx="2133600" cy="2286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6" name="Connecteur droit avec flèche 45"/>
          <p:cNvCxnSpPr>
            <a:stCxn id="49" idx="3"/>
            <a:endCxn id="48" idx="6"/>
          </p:cNvCxnSpPr>
          <p:nvPr/>
        </p:nvCxnSpPr>
        <p:spPr>
          <a:xfrm rot="5400000">
            <a:off x="2573739" y="1383828"/>
            <a:ext cx="300179" cy="16002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48" name="Oval 67"/>
          <p:cNvSpPr/>
          <p:nvPr/>
        </p:nvSpPr>
        <p:spPr>
          <a:xfrm>
            <a:off x="1618928" y="2219718"/>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67"/>
          <p:cNvSpPr/>
          <p:nvPr/>
        </p:nvSpPr>
        <p:spPr>
          <a:xfrm>
            <a:off x="3479291" y="1838717"/>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67"/>
          <p:cNvSpPr/>
          <p:nvPr/>
        </p:nvSpPr>
        <p:spPr>
          <a:xfrm>
            <a:off x="1085528" y="1838718"/>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94"/>
          <p:cNvSpPr/>
          <p:nvPr/>
        </p:nvSpPr>
        <p:spPr>
          <a:xfrm>
            <a:off x="323528" y="1735222"/>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Lightning Bolt 123"/>
          <p:cNvSpPr/>
          <p:nvPr/>
        </p:nvSpPr>
        <p:spPr>
          <a:xfrm>
            <a:off x="1999928" y="1359443"/>
            <a:ext cx="1295400" cy="1720550"/>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ZoneTexte 58"/>
          <p:cNvSpPr txBox="1"/>
          <p:nvPr/>
        </p:nvSpPr>
        <p:spPr>
          <a:xfrm>
            <a:off x="1390328" y="2895327"/>
            <a:ext cx="2719465" cy="461665"/>
          </a:xfrm>
          <a:prstGeom prst="rect">
            <a:avLst/>
          </a:prstGeom>
          <a:noFill/>
        </p:spPr>
        <p:txBody>
          <a:bodyPr wrap="none" rtlCol="0">
            <a:spAutoFit/>
          </a:bodyPr>
          <a:lstStyle/>
          <a:p>
            <a:r>
              <a:rPr lang="en-US" sz="2400" i="1" dirty="0" smtClean="0">
                <a:latin typeface="Times New Roman"/>
                <a:cs typeface="Times New Roman"/>
              </a:rPr>
              <a:t>Too many messages</a:t>
            </a:r>
            <a:endParaRPr lang="en-US" sz="2400" i="1" dirty="0">
              <a:latin typeface="Times New Roman"/>
              <a:cs typeface="Times New Roman"/>
            </a:endParaRPr>
          </a:p>
        </p:txBody>
      </p:sp>
      <p:sp>
        <p:nvSpPr>
          <p:cNvPr id="60" name="Freeform 94"/>
          <p:cNvSpPr/>
          <p:nvPr/>
        </p:nvSpPr>
        <p:spPr>
          <a:xfrm>
            <a:off x="4971728" y="1762518"/>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Espace réservé du pied de page 23"/>
          <p:cNvSpPr>
            <a:spLocks noGrp="1"/>
          </p:cNvSpPr>
          <p:nvPr>
            <p:ph type="ftr" sz="quarter" idx="11"/>
          </p:nvPr>
        </p:nvSpPr>
        <p:spPr/>
        <p:txBody>
          <a:bodyPr/>
          <a:lstStyle/>
          <a:p>
            <a:pPr algn="l"/>
            <a:r>
              <a:rPr lang="en-US" smtClean="0"/>
              <a:t>Lokesh Gidra</a:t>
            </a:r>
            <a:endParaRPr lang="en-US" dirty="0"/>
          </a:p>
        </p:txBody>
      </p:sp>
      <p:sp>
        <p:nvSpPr>
          <p:cNvPr id="25" name="Espace réservé du numéro de diapositive 24"/>
          <p:cNvSpPr>
            <a:spLocks noGrp="1"/>
          </p:cNvSpPr>
          <p:nvPr>
            <p:ph type="sldNum" sz="quarter" idx="12"/>
          </p:nvPr>
        </p:nvSpPr>
        <p:spPr/>
        <p:txBody>
          <a:bodyPr/>
          <a:lstStyle/>
          <a:p>
            <a:fld id="{1E092719-9E6D-4242-94B8-4143167E1437}" type="slidenum">
              <a:rPr lang="en-US" smtClean="0"/>
              <a:pPr/>
              <a:t>23</a:t>
            </a:fld>
            <a:endParaRPr lang="en-US"/>
          </a:p>
        </p:txBody>
      </p:sp>
      <p:sp>
        <p:nvSpPr>
          <p:cNvPr id="6" name="TextBox 5"/>
          <p:cNvSpPr txBox="1"/>
          <p:nvPr/>
        </p:nvSpPr>
        <p:spPr>
          <a:xfrm>
            <a:off x="5724128" y="1556792"/>
            <a:ext cx="2856103" cy="830997"/>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Inter-node messages </a:t>
            </a:r>
          </a:p>
          <a:p>
            <a:r>
              <a:rPr lang="en-US" sz="2400" dirty="0" smtClean="0">
                <a:latin typeface="Times New Roman" panose="02020603050405020304" pitchFamily="18" charset="0"/>
                <a:cs typeface="Times New Roman" panose="02020603050405020304" pitchFamily="18" charset="0"/>
              </a:rPr>
              <a:t>must be minimized</a:t>
            </a:r>
            <a:endParaRPr lang="en-US" sz="1600" dirty="0">
              <a:latin typeface="Times New Roman" panose="02020603050405020304" pitchFamily="18" charset="0"/>
              <a:cs typeface="Times New Roman" panose="02020603050405020304" pitchFamily="18" charset="0"/>
            </a:endParaRPr>
          </a:p>
        </p:txBody>
      </p:sp>
      <p:sp>
        <p:nvSpPr>
          <p:cNvPr id="71" name="Oval 67"/>
          <p:cNvSpPr/>
          <p:nvPr/>
        </p:nvSpPr>
        <p:spPr>
          <a:xfrm>
            <a:off x="4191297" y="5371845"/>
            <a:ext cx="304800" cy="228600"/>
          </a:xfrm>
          <a:prstGeom prst="ellipse">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Connecteur droit avec flèche 10"/>
          <p:cNvCxnSpPr>
            <a:stCxn id="76" idx="6"/>
            <a:endCxn id="83" idx="3"/>
          </p:cNvCxnSpPr>
          <p:nvPr/>
        </p:nvCxnSpPr>
        <p:spPr>
          <a:xfrm flipV="1">
            <a:off x="2057697" y="5245676"/>
            <a:ext cx="1568637" cy="71578"/>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75" name="Oval 67"/>
          <p:cNvSpPr/>
          <p:nvPr/>
        </p:nvSpPr>
        <p:spPr>
          <a:xfrm>
            <a:off x="1600496" y="5600445"/>
            <a:ext cx="304800" cy="228600"/>
          </a:xfrm>
          <a:prstGeom prst="ellips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67"/>
          <p:cNvSpPr/>
          <p:nvPr/>
        </p:nvSpPr>
        <p:spPr>
          <a:xfrm>
            <a:off x="1752897" y="5202954"/>
            <a:ext cx="304800" cy="228600"/>
          </a:xfrm>
          <a:prstGeom prst="ellips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67"/>
          <p:cNvSpPr/>
          <p:nvPr/>
        </p:nvSpPr>
        <p:spPr>
          <a:xfrm>
            <a:off x="4038897" y="4936254"/>
            <a:ext cx="304800" cy="228600"/>
          </a:xfrm>
          <a:prstGeom prst="ellipse">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67"/>
          <p:cNvSpPr/>
          <p:nvPr/>
        </p:nvSpPr>
        <p:spPr>
          <a:xfrm>
            <a:off x="1067097" y="4936254"/>
            <a:ext cx="304800" cy="228600"/>
          </a:xfrm>
          <a:prstGeom prst="ellips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94"/>
          <p:cNvSpPr/>
          <p:nvPr/>
        </p:nvSpPr>
        <p:spPr>
          <a:xfrm>
            <a:off x="305097" y="4832758"/>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94"/>
          <p:cNvSpPr/>
          <p:nvPr/>
        </p:nvSpPr>
        <p:spPr>
          <a:xfrm>
            <a:off x="4953297" y="4860054"/>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Oval 67"/>
          <p:cNvSpPr/>
          <p:nvPr/>
        </p:nvSpPr>
        <p:spPr>
          <a:xfrm>
            <a:off x="1600497" y="4936254"/>
            <a:ext cx="304800" cy="228600"/>
          </a:xfrm>
          <a:prstGeom prst="ellips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67"/>
          <p:cNvSpPr/>
          <p:nvPr/>
        </p:nvSpPr>
        <p:spPr>
          <a:xfrm>
            <a:off x="915491" y="5458849"/>
            <a:ext cx="304800" cy="228600"/>
          </a:xfrm>
          <a:prstGeom prst="ellips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67"/>
          <p:cNvSpPr/>
          <p:nvPr/>
        </p:nvSpPr>
        <p:spPr>
          <a:xfrm>
            <a:off x="3581697" y="5050554"/>
            <a:ext cx="304800" cy="228600"/>
          </a:xfrm>
          <a:prstGeom prst="ellipse">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67"/>
          <p:cNvSpPr/>
          <p:nvPr/>
        </p:nvSpPr>
        <p:spPr>
          <a:xfrm>
            <a:off x="3505497" y="5573149"/>
            <a:ext cx="304800" cy="228600"/>
          </a:xfrm>
          <a:prstGeom prst="ellipse">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Connecteur droit avec flèche 29"/>
          <p:cNvCxnSpPr>
            <a:stCxn id="78" idx="4"/>
            <a:endCxn id="82" idx="0"/>
          </p:cNvCxnSpPr>
          <p:nvPr/>
        </p:nvCxnSpPr>
        <p:spPr>
          <a:xfrm rot="5400000">
            <a:off x="996697" y="5236048"/>
            <a:ext cx="293995" cy="151606"/>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Connecteur droit avec flèche 32"/>
          <p:cNvCxnSpPr>
            <a:stCxn id="78" idx="6"/>
            <a:endCxn id="81" idx="2"/>
          </p:cNvCxnSpPr>
          <p:nvPr/>
        </p:nvCxnSpPr>
        <p:spPr>
          <a:xfrm>
            <a:off x="1371897" y="5050554"/>
            <a:ext cx="228600" cy="1588"/>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7" name="Connecteur droit avec flèche 38"/>
          <p:cNvCxnSpPr>
            <a:stCxn id="82" idx="5"/>
            <a:endCxn id="75" idx="2"/>
          </p:cNvCxnSpPr>
          <p:nvPr/>
        </p:nvCxnSpPr>
        <p:spPr>
          <a:xfrm rot="16200000" flipH="1">
            <a:off x="1357688" y="5471937"/>
            <a:ext cx="60774" cy="424842"/>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8" name="Connecteur droit avec flèche 41"/>
          <p:cNvCxnSpPr>
            <a:stCxn id="75" idx="7"/>
            <a:endCxn id="76" idx="4"/>
          </p:cNvCxnSpPr>
          <p:nvPr/>
        </p:nvCxnSpPr>
        <p:spPr>
          <a:xfrm rot="5400000" flipH="1" flipV="1">
            <a:off x="1781794" y="5510420"/>
            <a:ext cx="202369" cy="44638"/>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9" name="Connecteur droit avec flèche 51"/>
          <p:cNvCxnSpPr>
            <a:stCxn id="83" idx="7"/>
            <a:endCxn id="77" idx="2"/>
          </p:cNvCxnSpPr>
          <p:nvPr/>
        </p:nvCxnSpPr>
        <p:spPr>
          <a:xfrm rot="5400000" flipH="1" flipV="1">
            <a:off x="3923639" y="4968775"/>
            <a:ext cx="33478" cy="197037"/>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90" name="Connecteur droit avec flèche 54"/>
          <p:cNvCxnSpPr>
            <a:stCxn id="83" idx="5"/>
            <a:endCxn id="71" idx="1"/>
          </p:cNvCxnSpPr>
          <p:nvPr/>
        </p:nvCxnSpPr>
        <p:spPr>
          <a:xfrm rot="16200000" flipH="1">
            <a:off x="3959074" y="5128462"/>
            <a:ext cx="159647" cy="394074"/>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91" name="Connecteur droit avec flèche 57"/>
          <p:cNvCxnSpPr>
            <a:stCxn id="71" idx="2"/>
            <a:endCxn id="84" idx="7"/>
          </p:cNvCxnSpPr>
          <p:nvPr/>
        </p:nvCxnSpPr>
        <p:spPr>
          <a:xfrm rot="10800000" flipV="1">
            <a:off x="3765661" y="5486145"/>
            <a:ext cx="425637" cy="120482"/>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251520" y="3501008"/>
            <a:ext cx="8574783" cy="769441"/>
          </a:xfrm>
          <a:prstGeom prst="rect">
            <a:avLst/>
          </a:prstGeom>
          <a:noFill/>
        </p:spPr>
        <p:txBody>
          <a:bodyPr wrap="none" rtlCol="0">
            <a:spAutoFit/>
          </a:bodyPr>
          <a:lstStyle/>
          <a:p>
            <a:pPr marL="342900" indent="-34290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Observation: app threads naturally create clusters of new allocated </a:t>
            </a:r>
            <a:r>
              <a:rPr lang="en-US" sz="2200" dirty="0" err="1" smtClean="0">
                <a:latin typeface="Times New Roman" panose="02020603050405020304" pitchFamily="18" charset="0"/>
                <a:cs typeface="Times New Roman" panose="02020603050405020304" pitchFamily="18" charset="0"/>
              </a:rPr>
              <a:t>objs</a:t>
            </a:r>
            <a:endParaRPr lang="en-US" sz="22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99% of recently allocated objects are clustered</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2140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rot="16200000">
            <a:off x="3352588" y="4654860"/>
            <a:ext cx="1207816" cy="1525040"/>
          </a:xfrm>
          <a:prstGeom prst="rect">
            <a:avLst/>
          </a:prstGeom>
          <a:solidFill>
            <a:schemeClr val="accent6">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56" name="Rectangle 55"/>
          <p:cNvSpPr/>
          <p:nvPr/>
        </p:nvSpPr>
        <p:spPr>
          <a:xfrm>
            <a:off x="3272408" y="486916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rot="16200000">
            <a:off x="914188" y="4646707"/>
            <a:ext cx="1207816" cy="1525040"/>
          </a:xfrm>
          <a:prstGeom prst="rect">
            <a:avLst/>
          </a:prstGeom>
          <a:solidFill>
            <a:schemeClr val="tx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53" name="Rectangle 52"/>
          <p:cNvSpPr/>
          <p:nvPr/>
        </p:nvSpPr>
        <p:spPr>
          <a:xfrm>
            <a:off x="831776" y="4889672"/>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0"/>
          <p:cNvSpPr txBox="1"/>
          <p:nvPr/>
        </p:nvSpPr>
        <p:spPr>
          <a:xfrm>
            <a:off x="755576" y="4432472"/>
            <a:ext cx="914400" cy="369332"/>
          </a:xfrm>
          <a:prstGeom prst="rect">
            <a:avLst/>
          </a:prstGeom>
          <a:noFill/>
        </p:spPr>
        <p:txBody>
          <a:bodyPr wrap="square" rtlCol="0">
            <a:spAutoFit/>
          </a:bodyPr>
          <a:lstStyle/>
          <a:p>
            <a:r>
              <a:rPr lang="en-US" dirty="0" smtClean="0">
                <a:latin typeface="Times New Roman"/>
                <a:cs typeface="Times New Roman"/>
              </a:rPr>
              <a:t>Node 0</a:t>
            </a:r>
            <a:endParaRPr lang="en-US" dirty="0">
              <a:latin typeface="Times New Roman"/>
              <a:cs typeface="Times New Roman"/>
            </a:endParaRPr>
          </a:p>
        </p:txBody>
      </p:sp>
      <p:sp>
        <p:nvSpPr>
          <p:cNvPr id="55" name="TextBox 50"/>
          <p:cNvSpPr txBox="1"/>
          <p:nvPr/>
        </p:nvSpPr>
        <p:spPr>
          <a:xfrm>
            <a:off x="3803576" y="4432472"/>
            <a:ext cx="914400" cy="369332"/>
          </a:xfrm>
          <a:prstGeom prst="rect">
            <a:avLst/>
          </a:prstGeom>
          <a:noFill/>
        </p:spPr>
        <p:txBody>
          <a:bodyPr wrap="square" rtlCol="0">
            <a:spAutoFit/>
          </a:bodyPr>
          <a:lstStyle/>
          <a:p>
            <a:pPr algn="r"/>
            <a:r>
              <a:rPr lang="en-US" dirty="0" smtClean="0">
                <a:latin typeface="Times New Roman"/>
                <a:cs typeface="Times New Roman"/>
              </a:rPr>
              <a:t>Node 1</a:t>
            </a:r>
            <a:endParaRPr lang="en-US" dirty="0">
              <a:latin typeface="Times New Roman"/>
              <a:cs typeface="Times New Roman"/>
            </a:endParaRPr>
          </a:p>
        </p:txBody>
      </p:sp>
      <p:sp>
        <p:nvSpPr>
          <p:cNvPr id="2" name="Titre 1"/>
          <p:cNvSpPr>
            <a:spLocks noGrp="1"/>
          </p:cNvSpPr>
          <p:nvPr>
            <p:ph type="title"/>
          </p:nvPr>
        </p:nvSpPr>
        <p:spPr>
          <a:xfrm>
            <a:off x="0" y="0"/>
            <a:ext cx="9144000" cy="1146984"/>
          </a:xfrm>
        </p:spPr>
        <p:txBody>
          <a:bodyPr/>
          <a:lstStyle/>
          <a:p>
            <a:r>
              <a:rPr lang="en-US" dirty="0" smtClean="0"/>
              <a:t>Problem1: a </a:t>
            </a:r>
            <a:r>
              <a:rPr lang="en-US" dirty="0" err="1"/>
              <a:t>msg</a:t>
            </a:r>
            <a:r>
              <a:rPr lang="en-US" dirty="0"/>
              <a:t> </a:t>
            </a:r>
            <a:r>
              <a:rPr lang="en-US" dirty="0" smtClean="0"/>
              <a:t>is costlier than </a:t>
            </a:r>
            <a:r>
              <a:rPr lang="en-US" dirty="0"/>
              <a:t>a remote </a:t>
            </a:r>
            <a:r>
              <a:rPr lang="en-US" dirty="0" smtClean="0"/>
              <a:t>access</a:t>
            </a:r>
            <a:endParaRPr lang="en-US" dirty="0"/>
          </a:p>
        </p:txBody>
      </p:sp>
      <p:sp>
        <p:nvSpPr>
          <p:cNvPr id="31" name="Rectangle 30"/>
          <p:cNvSpPr/>
          <p:nvPr/>
        </p:nvSpPr>
        <p:spPr>
          <a:xfrm rot="16200000">
            <a:off x="3377740" y="1527706"/>
            <a:ext cx="1207816" cy="152504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32" name="Rectangle 31"/>
          <p:cNvSpPr/>
          <p:nvPr/>
        </p:nvSpPr>
        <p:spPr>
          <a:xfrm rot="16200000">
            <a:off x="939340" y="1519553"/>
            <a:ext cx="1207816" cy="1525040"/>
          </a:xfrm>
          <a:prstGeom prst="rect">
            <a:avLst/>
          </a:prstGeom>
          <a:solidFill>
            <a:srgbClr val="94D8E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33" name="Rectangle 32"/>
          <p:cNvSpPr/>
          <p:nvPr/>
        </p:nvSpPr>
        <p:spPr>
          <a:xfrm>
            <a:off x="856928" y="1762518"/>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295328" y="1781515"/>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67"/>
          <p:cNvSpPr/>
          <p:nvPr/>
        </p:nvSpPr>
        <p:spPr>
          <a:xfrm>
            <a:off x="3904928" y="2295918"/>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Connecteur droit avec flèche 37"/>
          <p:cNvCxnSpPr>
            <a:endCxn id="49" idx="2"/>
          </p:cNvCxnSpPr>
          <p:nvPr/>
        </p:nvCxnSpPr>
        <p:spPr>
          <a:xfrm flipV="1">
            <a:off x="1390328" y="1953017"/>
            <a:ext cx="2088963" cy="1"/>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0" name="Connecteur droit avec flèche 39"/>
          <p:cNvCxnSpPr>
            <a:stCxn id="48" idx="5"/>
            <a:endCxn id="37" idx="1"/>
          </p:cNvCxnSpPr>
          <p:nvPr/>
        </p:nvCxnSpPr>
        <p:spPr>
          <a:xfrm rot="5400000" flipH="1" flipV="1">
            <a:off x="2871606" y="1336881"/>
            <a:ext cx="85444" cy="2070474"/>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41" name="TextBox 50"/>
          <p:cNvSpPr txBox="1"/>
          <p:nvPr/>
        </p:nvSpPr>
        <p:spPr>
          <a:xfrm>
            <a:off x="780728" y="1305318"/>
            <a:ext cx="914400" cy="369332"/>
          </a:xfrm>
          <a:prstGeom prst="rect">
            <a:avLst/>
          </a:prstGeom>
          <a:noFill/>
        </p:spPr>
        <p:txBody>
          <a:bodyPr wrap="square" rtlCol="0">
            <a:spAutoFit/>
          </a:bodyPr>
          <a:lstStyle/>
          <a:p>
            <a:r>
              <a:rPr lang="en-US" dirty="0" smtClean="0">
                <a:latin typeface="Times New Roman"/>
                <a:cs typeface="Times New Roman"/>
              </a:rPr>
              <a:t>Node 0</a:t>
            </a:r>
            <a:endParaRPr lang="en-US" dirty="0">
              <a:latin typeface="Times New Roman"/>
              <a:cs typeface="Times New Roman"/>
            </a:endParaRPr>
          </a:p>
        </p:txBody>
      </p:sp>
      <p:sp>
        <p:nvSpPr>
          <p:cNvPr id="42" name="TextBox 50"/>
          <p:cNvSpPr txBox="1"/>
          <p:nvPr/>
        </p:nvSpPr>
        <p:spPr>
          <a:xfrm>
            <a:off x="3828728" y="1305318"/>
            <a:ext cx="914400" cy="369332"/>
          </a:xfrm>
          <a:prstGeom prst="rect">
            <a:avLst/>
          </a:prstGeom>
          <a:noFill/>
        </p:spPr>
        <p:txBody>
          <a:bodyPr wrap="square" rtlCol="0">
            <a:spAutoFit/>
          </a:bodyPr>
          <a:lstStyle/>
          <a:p>
            <a:pPr algn="r"/>
            <a:r>
              <a:rPr lang="en-US" dirty="0" smtClean="0">
                <a:latin typeface="Times New Roman"/>
                <a:cs typeface="Times New Roman"/>
              </a:rPr>
              <a:t>Node 1</a:t>
            </a:r>
            <a:endParaRPr lang="en-US" dirty="0">
              <a:latin typeface="Times New Roman"/>
              <a:cs typeface="Times New Roman"/>
            </a:endParaRPr>
          </a:p>
        </p:txBody>
      </p:sp>
      <p:sp>
        <p:nvSpPr>
          <p:cNvPr id="44" name="Oval 67"/>
          <p:cNvSpPr/>
          <p:nvPr/>
        </p:nvSpPr>
        <p:spPr>
          <a:xfrm>
            <a:off x="1466528" y="2524518"/>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Connecteur droit avec flèche 44"/>
          <p:cNvCxnSpPr>
            <a:stCxn id="37" idx="2"/>
            <a:endCxn id="44" idx="6"/>
          </p:cNvCxnSpPr>
          <p:nvPr/>
        </p:nvCxnSpPr>
        <p:spPr>
          <a:xfrm rot="10800000" flipV="1">
            <a:off x="1771328" y="2410218"/>
            <a:ext cx="2133600" cy="2286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6" name="Connecteur droit avec flèche 45"/>
          <p:cNvCxnSpPr>
            <a:stCxn id="49" idx="3"/>
            <a:endCxn id="48" idx="6"/>
          </p:cNvCxnSpPr>
          <p:nvPr/>
        </p:nvCxnSpPr>
        <p:spPr>
          <a:xfrm rot="5400000">
            <a:off x="2573739" y="1383828"/>
            <a:ext cx="300179" cy="16002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48" name="Oval 67"/>
          <p:cNvSpPr/>
          <p:nvPr/>
        </p:nvSpPr>
        <p:spPr>
          <a:xfrm>
            <a:off x="1618928" y="2219718"/>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67"/>
          <p:cNvSpPr/>
          <p:nvPr/>
        </p:nvSpPr>
        <p:spPr>
          <a:xfrm>
            <a:off x="3479291" y="1838717"/>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67"/>
          <p:cNvSpPr/>
          <p:nvPr/>
        </p:nvSpPr>
        <p:spPr>
          <a:xfrm>
            <a:off x="1085528" y="1838718"/>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94"/>
          <p:cNvSpPr/>
          <p:nvPr/>
        </p:nvSpPr>
        <p:spPr>
          <a:xfrm>
            <a:off x="323528" y="1735222"/>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Lightning Bolt 123"/>
          <p:cNvSpPr/>
          <p:nvPr/>
        </p:nvSpPr>
        <p:spPr>
          <a:xfrm>
            <a:off x="1999928" y="1359443"/>
            <a:ext cx="1295400" cy="1720550"/>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ZoneTexte 58"/>
          <p:cNvSpPr txBox="1"/>
          <p:nvPr/>
        </p:nvSpPr>
        <p:spPr>
          <a:xfrm>
            <a:off x="1390328" y="2895327"/>
            <a:ext cx="2719465" cy="461665"/>
          </a:xfrm>
          <a:prstGeom prst="rect">
            <a:avLst/>
          </a:prstGeom>
          <a:noFill/>
        </p:spPr>
        <p:txBody>
          <a:bodyPr wrap="none" rtlCol="0">
            <a:spAutoFit/>
          </a:bodyPr>
          <a:lstStyle/>
          <a:p>
            <a:r>
              <a:rPr lang="en-US" sz="2400" i="1" dirty="0" smtClean="0">
                <a:latin typeface="Times New Roman"/>
                <a:cs typeface="Times New Roman"/>
              </a:rPr>
              <a:t>Too many messages</a:t>
            </a:r>
            <a:endParaRPr lang="en-US" sz="2400" i="1" dirty="0">
              <a:latin typeface="Times New Roman"/>
              <a:cs typeface="Times New Roman"/>
            </a:endParaRPr>
          </a:p>
        </p:txBody>
      </p:sp>
      <p:sp>
        <p:nvSpPr>
          <p:cNvPr id="60" name="Freeform 94"/>
          <p:cNvSpPr/>
          <p:nvPr/>
        </p:nvSpPr>
        <p:spPr>
          <a:xfrm>
            <a:off x="4971728" y="1762518"/>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Espace réservé du pied de page 23"/>
          <p:cNvSpPr>
            <a:spLocks noGrp="1"/>
          </p:cNvSpPr>
          <p:nvPr>
            <p:ph type="ftr" sz="quarter" idx="11"/>
          </p:nvPr>
        </p:nvSpPr>
        <p:spPr/>
        <p:txBody>
          <a:bodyPr/>
          <a:lstStyle/>
          <a:p>
            <a:pPr algn="l"/>
            <a:r>
              <a:rPr lang="en-US" smtClean="0"/>
              <a:t>Lokesh Gidra</a:t>
            </a:r>
            <a:endParaRPr lang="en-US" dirty="0"/>
          </a:p>
        </p:txBody>
      </p:sp>
      <p:sp>
        <p:nvSpPr>
          <p:cNvPr id="25" name="Espace réservé du numéro de diapositive 24"/>
          <p:cNvSpPr>
            <a:spLocks noGrp="1"/>
          </p:cNvSpPr>
          <p:nvPr>
            <p:ph type="sldNum" sz="quarter" idx="12"/>
          </p:nvPr>
        </p:nvSpPr>
        <p:spPr/>
        <p:txBody>
          <a:bodyPr/>
          <a:lstStyle/>
          <a:p>
            <a:fld id="{1E092719-9E6D-4242-94B8-4143167E1437}" type="slidenum">
              <a:rPr lang="en-US" smtClean="0"/>
              <a:pPr/>
              <a:t>24</a:t>
            </a:fld>
            <a:endParaRPr lang="en-US"/>
          </a:p>
        </p:txBody>
      </p:sp>
      <p:sp>
        <p:nvSpPr>
          <p:cNvPr id="6" name="TextBox 5"/>
          <p:cNvSpPr txBox="1"/>
          <p:nvPr/>
        </p:nvSpPr>
        <p:spPr>
          <a:xfrm>
            <a:off x="5724128" y="1556792"/>
            <a:ext cx="2856103" cy="830997"/>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Inter-node messages </a:t>
            </a:r>
          </a:p>
          <a:p>
            <a:r>
              <a:rPr lang="en-US" sz="2400" dirty="0" smtClean="0">
                <a:latin typeface="Times New Roman" panose="02020603050405020304" pitchFamily="18" charset="0"/>
                <a:cs typeface="Times New Roman" panose="02020603050405020304" pitchFamily="18" charset="0"/>
              </a:rPr>
              <a:t>must be minimized</a:t>
            </a:r>
            <a:endParaRPr lang="en-US" sz="1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51520" y="3501008"/>
            <a:ext cx="8574783" cy="769441"/>
          </a:xfrm>
          <a:prstGeom prst="rect">
            <a:avLst/>
          </a:prstGeom>
          <a:noFill/>
        </p:spPr>
        <p:txBody>
          <a:bodyPr wrap="none" rtlCol="0">
            <a:spAutoFit/>
          </a:bodyPr>
          <a:lstStyle/>
          <a:p>
            <a:pPr marL="342900" indent="-34290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Observation: app threads naturally create clusters of new allocated </a:t>
            </a:r>
            <a:r>
              <a:rPr lang="en-US" sz="2200" dirty="0" err="1" smtClean="0">
                <a:latin typeface="Times New Roman" panose="02020603050405020304" pitchFamily="18" charset="0"/>
                <a:cs typeface="Times New Roman" panose="02020603050405020304" pitchFamily="18" charset="0"/>
              </a:rPr>
              <a:t>objs</a:t>
            </a:r>
            <a:endParaRPr lang="en-US" sz="22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99% of recently allocated objects are clustered</a:t>
            </a:r>
            <a:endParaRPr lang="en-US" sz="2200" dirty="0">
              <a:latin typeface="Times New Roman" panose="02020603050405020304" pitchFamily="18" charset="0"/>
              <a:cs typeface="Times New Roman" panose="02020603050405020304" pitchFamily="18" charset="0"/>
            </a:endParaRPr>
          </a:p>
        </p:txBody>
      </p:sp>
      <p:sp>
        <p:nvSpPr>
          <p:cNvPr id="71" name="Oval 67"/>
          <p:cNvSpPr/>
          <p:nvPr/>
        </p:nvSpPr>
        <p:spPr>
          <a:xfrm>
            <a:off x="4191297" y="5371845"/>
            <a:ext cx="304800" cy="228600"/>
          </a:xfrm>
          <a:prstGeom prst="ellipse">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Connecteur droit avec flèche 10"/>
          <p:cNvCxnSpPr>
            <a:stCxn id="76" idx="6"/>
            <a:endCxn id="83" idx="3"/>
          </p:cNvCxnSpPr>
          <p:nvPr/>
        </p:nvCxnSpPr>
        <p:spPr>
          <a:xfrm flipV="1">
            <a:off x="2057697" y="5245676"/>
            <a:ext cx="1568637" cy="71578"/>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75" name="Oval 67"/>
          <p:cNvSpPr/>
          <p:nvPr/>
        </p:nvSpPr>
        <p:spPr>
          <a:xfrm>
            <a:off x="1600496" y="5600445"/>
            <a:ext cx="304800" cy="228600"/>
          </a:xfrm>
          <a:prstGeom prst="ellips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67"/>
          <p:cNvSpPr/>
          <p:nvPr/>
        </p:nvSpPr>
        <p:spPr>
          <a:xfrm>
            <a:off x="1752897" y="5202954"/>
            <a:ext cx="304800" cy="228600"/>
          </a:xfrm>
          <a:prstGeom prst="ellips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67"/>
          <p:cNvSpPr/>
          <p:nvPr/>
        </p:nvSpPr>
        <p:spPr>
          <a:xfrm>
            <a:off x="4038897" y="4936254"/>
            <a:ext cx="304800" cy="228600"/>
          </a:xfrm>
          <a:prstGeom prst="ellipse">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67"/>
          <p:cNvSpPr/>
          <p:nvPr/>
        </p:nvSpPr>
        <p:spPr>
          <a:xfrm>
            <a:off x="1067097" y="4936254"/>
            <a:ext cx="304800" cy="228600"/>
          </a:xfrm>
          <a:prstGeom prst="ellips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94"/>
          <p:cNvSpPr/>
          <p:nvPr/>
        </p:nvSpPr>
        <p:spPr>
          <a:xfrm>
            <a:off x="305097" y="4832758"/>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94"/>
          <p:cNvSpPr/>
          <p:nvPr/>
        </p:nvSpPr>
        <p:spPr>
          <a:xfrm>
            <a:off x="4953297" y="4860054"/>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Oval 67"/>
          <p:cNvSpPr/>
          <p:nvPr/>
        </p:nvSpPr>
        <p:spPr>
          <a:xfrm>
            <a:off x="1600497" y="4936254"/>
            <a:ext cx="304800" cy="228600"/>
          </a:xfrm>
          <a:prstGeom prst="ellips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67"/>
          <p:cNvSpPr/>
          <p:nvPr/>
        </p:nvSpPr>
        <p:spPr>
          <a:xfrm>
            <a:off x="915491" y="5458849"/>
            <a:ext cx="304800" cy="228600"/>
          </a:xfrm>
          <a:prstGeom prst="ellips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67"/>
          <p:cNvSpPr/>
          <p:nvPr/>
        </p:nvSpPr>
        <p:spPr>
          <a:xfrm>
            <a:off x="3581697" y="5050554"/>
            <a:ext cx="304800" cy="228600"/>
          </a:xfrm>
          <a:prstGeom prst="ellipse">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67"/>
          <p:cNvSpPr/>
          <p:nvPr/>
        </p:nvSpPr>
        <p:spPr>
          <a:xfrm>
            <a:off x="3505497" y="5573149"/>
            <a:ext cx="304800" cy="228600"/>
          </a:xfrm>
          <a:prstGeom prst="ellipse">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Connecteur droit avec flèche 29"/>
          <p:cNvCxnSpPr>
            <a:stCxn id="78" idx="4"/>
            <a:endCxn id="82" idx="0"/>
          </p:cNvCxnSpPr>
          <p:nvPr/>
        </p:nvCxnSpPr>
        <p:spPr>
          <a:xfrm rot="5400000">
            <a:off x="996697" y="5236048"/>
            <a:ext cx="293995" cy="151606"/>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Connecteur droit avec flèche 32"/>
          <p:cNvCxnSpPr>
            <a:stCxn id="78" idx="6"/>
            <a:endCxn id="81" idx="2"/>
          </p:cNvCxnSpPr>
          <p:nvPr/>
        </p:nvCxnSpPr>
        <p:spPr>
          <a:xfrm>
            <a:off x="1371897" y="5050554"/>
            <a:ext cx="228600" cy="1588"/>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7" name="Connecteur droit avec flèche 38"/>
          <p:cNvCxnSpPr>
            <a:stCxn id="82" idx="5"/>
            <a:endCxn id="75" idx="2"/>
          </p:cNvCxnSpPr>
          <p:nvPr/>
        </p:nvCxnSpPr>
        <p:spPr>
          <a:xfrm rot="16200000" flipH="1">
            <a:off x="1357688" y="5471937"/>
            <a:ext cx="60774" cy="424842"/>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8" name="Connecteur droit avec flèche 41"/>
          <p:cNvCxnSpPr>
            <a:stCxn id="75" idx="7"/>
            <a:endCxn id="76" idx="4"/>
          </p:cNvCxnSpPr>
          <p:nvPr/>
        </p:nvCxnSpPr>
        <p:spPr>
          <a:xfrm rot="5400000" flipH="1" flipV="1">
            <a:off x="1781794" y="5510420"/>
            <a:ext cx="202369" cy="44638"/>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9" name="Connecteur droit avec flèche 51"/>
          <p:cNvCxnSpPr>
            <a:stCxn id="83" idx="7"/>
            <a:endCxn id="77" idx="2"/>
          </p:cNvCxnSpPr>
          <p:nvPr/>
        </p:nvCxnSpPr>
        <p:spPr>
          <a:xfrm rot="5400000" flipH="1" flipV="1">
            <a:off x="3923639" y="4968775"/>
            <a:ext cx="33478" cy="197037"/>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90" name="Connecteur droit avec flèche 54"/>
          <p:cNvCxnSpPr>
            <a:stCxn id="83" idx="5"/>
            <a:endCxn id="71" idx="1"/>
          </p:cNvCxnSpPr>
          <p:nvPr/>
        </p:nvCxnSpPr>
        <p:spPr>
          <a:xfrm rot="16200000" flipH="1">
            <a:off x="3959074" y="5128462"/>
            <a:ext cx="159647" cy="394074"/>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91" name="Connecteur droit avec flèche 57"/>
          <p:cNvCxnSpPr>
            <a:stCxn id="71" idx="2"/>
            <a:endCxn id="84" idx="7"/>
          </p:cNvCxnSpPr>
          <p:nvPr/>
        </p:nvCxnSpPr>
        <p:spPr>
          <a:xfrm rot="10800000" flipV="1">
            <a:off x="3765661" y="5486145"/>
            <a:ext cx="425637" cy="120482"/>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5469631" y="4869160"/>
            <a:ext cx="3422849"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Approach: </a:t>
            </a:r>
            <a:r>
              <a:rPr lang="en-US" sz="2400" dirty="0">
                <a:latin typeface="Times New Roman" panose="02020603050405020304" pitchFamily="18" charset="0"/>
                <a:cs typeface="Times New Roman" panose="02020603050405020304" pitchFamily="18" charset="0"/>
              </a:rPr>
              <a:t>let objects allocated by a thread stay on its node</a:t>
            </a:r>
          </a:p>
        </p:txBody>
      </p:sp>
    </p:spTree>
    <p:extLst>
      <p:ext uri="{BB962C8B-B14F-4D97-AF65-F5344CB8AC3E}">
        <p14:creationId xmlns:p14="http://schemas.microsoft.com/office/powerpoint/2010/main" val="2969236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Problem2: Limited parallelism</a:t>
            </a:r>
            <a:endParaRPr lang="en-US" dirty="0"/>
          </a:p>
        </p:txBody>
      </p:sp>
      <p:sp>
        <p:nvSpPr>
          <p:cNvPr id="3" name="Espace réservé du contenu 2"/>
          <p:cNvSpPr>
            <a:spLocks noGrp="1"/>
          </p:cNvSpPr>
          <p:nvPr>
            <p:ph idx="1"/>
          </p:nvPr>
        </p:nvSpPr>
        <p:spPr/>
        <p:txBody>
          <a:bodyPr/>
          <a:lstStyle/>
          <a:p>
            <a:r>
              <a:rPr lang="en-US" dirty="0"/>
              <a:t>D</a:t>
            </a:r>
            <a:r>
              <a:rPr lang="en-US" dirty="0" smtClean="0"/>
              <a:t>ue to serialized traversal of object clusters across nodes</a:t>
            </a:r>
          </a:p>
          <a:p>
            <a:endParaRPr lang="en-US" dirty="0" smtClean="0"/>
          </a:p>
          <a:p>
            <a:endParaRPr lang="en-US" dirty="0" smtClean="0"/>
          </a:p>
          <a:p>
            <a:endParaRPr lang="en-US" dirty="0" smtClean="0"/>
          </a:p>
          <a:p>
            <a:endParaRPr lang="en-US" dirty="0" smtClean="0"/>
          </a:p>
          <a:p>
            <a:pPr>
              <a:buNone/>
            </a:pPr>
            <a:endParaRPr lang="en-US" dirty="0" smtClean="0"/>
          </a:p>
        </p:txBody>
      </p:sp>
      <p:sp>
        <p:nvSpPr>
          <p:cNvPr id="5" name="Rectangle 4"/>
          <p:cNvSpPr/>
          <p:nvPr/>
        </p:nvSpPr>
        <p:spPr>
          <a:xfrm rot="16200000">
            <a:off x="4843621" y="2148963"/>
            <a:ext cx="1207816" cy="152504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6" name="Rectangle 5"/>
          <p:cNvSpPr/>
          <p:nvPr/>
        </p:nvSpPr>
        <p:spPr>
          <a:xfrm rot="16200000">
            <a:off x="2405221" y="2140810"/>
            <a:ext cx="1207816" cy="1525040"/>
          </a:xfrm>
          <a:prstGeom prst="rect">
            <a:avLst/>
          </a:prstGeom>
          <a:solidFill>
            <a:srgbClr val="94D8E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7" name="Rectangle 6"/>
          <p:cNvSpPr/>
          <p:nvPr/>
        </p:nvSpPr>
        <p:spPr>
          <a:xfrm>
            <a:off x="2322809" y="2383775"/>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61209" y="2402772"/>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67"/>
          <p:cNvSpPr/>
          <p:nvPr/>
        </p:nvSpPr>
        <p:spPr>
          <a:xfrm>
            <a:off x="5675609" y="2895566"/>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eur droit avec flèche 10"/>
          <p:cNvCxnSpPr>
            <a:stCxn id="17" idx="6"/>
            <a:endCxn id="26" idx="3"/>
          </p:cNvCxnSpPr>
          <p:nvPr/>
        </p:nvCxnSpPr>
        <p:spPr>
          <a:xfrm flipV="1">
            <a:off x="3542009" y="2769397"/>
            <a:ext cx="1568637" cy="71578"/>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2" name="TextBox 50"/>
          <p:cNvSpPr txBox="1"/>
          <p:nvPr/>
        </p:nvSpPr>
        <p:spPr>
          <a:xfrm>
            <a:off x="2246609" y="1926575"/>
            <a:ext cx="914400" cy="369332"/>
          </a:xfrm>
          <a:prstGeom prst="rect">
            <a:avLst/>
          </a:prstGeom>
          <a:noFill/>
        </p:spPr>
        <p:txBody>
          <a:bodyPr wrap="square" rtlCol="0">
            <a:spAutoFit/>
          </a:bodyPr>
          <a:lstStyle/>
          <a:p>
            <a:r>
              <a:rPr lang="en-US" dirty="0" smtClean="0">
                <a:latin typeface="Times New Roman"/>
                <a:cs typeface="Times New Roman"/>
              </a:rPr>
              <a:t>Node 0</a:t>
            </a:r>
            <a:endParaRPr lang="en-US" dirty="0">
              <a:latin typeface="Times New Roman"/>
              <a:cs typeface="Times New Roman"/>
            </a:endParaRPr>
          </a:p>
        </p:txBody>
      </p:sp>
      <p:sp>
        <p:nvSpPr>
          <p:cNvPr id="13" name="TextBox 50"/>
          <p:cNvSpPr txBox="1"/>
          <p:nvPr/>
        </p:nvSpPr>
        <p:spPr>
          <a:xfrm>
            <a:off x="5294609" y="1926575"/>
            <a:ext cx="914400" cy="369332"/>
          </a:xfrm>
          <a:prstGeom prst="rect">
            <a:avLst/>
          </a:prstGeom>
          <a:noFill/>
        </p:spPr>
        <p:txBody>
          <a:bodyPr wrap="square" rtlCol="0">
            <a:spAutoFit/>
          </a:bodyPr>
          <a:lstStyle/>
          <a:p>
            <a:pPr algn="r"/>
            <a:r>
              <a:rPr lang="en-US" dirty="0" smtClean="0">
                <a:latin typeface="Times New Roman"/>
                <a:cs typeface="Times New Roman"/>
              </a:rPr>
              <a:t>Node 1</a:t>
            </a:r>
            <a:endParaRPr lang="en-US" dirty="0">
              <a:latin typeface="Times New Roman"/>
              <a:cs typeface="Times New Roman"/>
            </a:endParaRPr>
          </a:p>
        </p:txBody>
      </p:sp>
      <p:sp>
        <p:nvSpPr>
          <p:cNvPr id="14" name="Oval 67"/>
          <p:cNvSpPr/>
          <p:nvPr/>
        </p:nvSpPr>
        <p:spPr>
          <a:xfrm>
            <a:off x="3084808" y="3124166"/>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67"/>
          <p:cNvSpPr/>
          <p:nvPr/>
        </p:nvSpPr>
        <p:spPr>
          <a:xfrm>
            <a:off x="3237209" y="2726675"/>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67"/>
          <p:cNvSpPr/>
          <p:nvPr/>
        </p:nvSpPr>
        <p:spPr>
          <a:xfrm>
            <a:off x="5523209" y="2459975"/>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67"/>
          <p:cNvSpPr/>
          <p:nvPr/>
        </p:nvSpPr>
        <p:spPr>
          <a:xfrm>
            <a:off x="2551409" y="2459975"/>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94"/>
          <p:cNvSpPr/>
          <p:nvPr/>
        </p:nvSpPr>
        <p:spPr>
          <a:xfrm>
            <a:off x="1789409" y="2356479"/>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94"/>
          <p:cNvSpPr/>
          <p:nvPr/>
        </p:nvSpPr>
        <p:spPr>
          <a:xfrm>
            <a:off x="6437609" y="2383775"/>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Oval 67"/>
          <p:cNvSpPr/>
          <p:nvPr/>
        </p:nvSpPr>
        <p:spPr>
          <a:xfrm>
            <a:off x="3084809" y="2459975"/>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67"/>
          <p:cNvSpPr/>
          <p:nvPr/>
        </p:nvSpPr>
        <p:spPr>
          <a:xfrm>
            <a:off x="2399803" y="298257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67"/>
          <p:cNvSpPr/>
          <p:nvPr/>
        </p:nvSpPr>
        <p:spPr>
          <a:xfrm>
            <a:off x="5066009" y="2574275"/>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67"/>
          <p:cNvSpPr/>
          <p:nvPr/>
        </p:nvSpPr>
        <p:spPr>
          <a:xfrm>
            <a:off x="4989809" y="3096870"/>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Connecteur droit avec flèche 29"/>
          <p:cNvCxnSpPr>
            <a:stCxn id="19" idx="4"/>
            <a:endCxn id="25" idx="0"/>
          </p:cNvCxnSpPr>
          <p:nvPr/>
        </p:nvCxnSpPr>
        <p:spPr>
          <a:xfrm rot="5400000">
            <a:off x="2481009" y="2759769"/>
            <a:ext cx="293995" cy="151606"/>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3" name="Connecteur droit avec flèche 32"/>
          <p:cNvCxnSpPr>
            <a:stCxn id="19" idx="6"/>
            <a:endCxn id="24" idx="2"/>
          </p:cNvCxnSpPr>
          <p:nvPr/>
        </p:nvCxnSpPr>
        <p:spPr>
          <a:xfrm>
            <a:off x="2856209" y="2574275"/>
            <a:ext cx="228600" cy="1588"/>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9" name="Connecteur droit avec flèche 38"/>
          <p:cNvCxnSpPr>
            <a:stCxn id="25" idx="5"/>
            <a:endCxn id="14" idx="2"/>
          </p:cNvCxnSpPr>
          <p:nvPr/>
        </p:nvCxnSpPr>
        <p:spPr>
          <a:xfrm rot="16200000" flipH="1">
            <a:off x="2842000" y="2995658"/>
            <a:ext cx="60774" cy="424842"/>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2" name="Connecteur droit avec flèche 41"/>
          <p:cNvCxnSpPr>
            <a:stCxn id="14" idx="7"/>
            <a:endCxn id="17" idx="4"/>
          </p:cNvCxnSpPr>
          <p:nvPr/>
        </p:nvCxnSpPr>
        <p:spPr>
          <a:xfrm rot="5400000" flipH="1" flipV="1">
            <a:off x="3266106" y="3034141"/>
            <a:ext cx="202369" cy="44638"/>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2" name="Connecteur droit avec flèche 51"/>
          <p:cNvCxnSpPr>
            <a:stCxn id="26" idx="7"/>
            <a:endCxn id="18" idx="2"/>
          </p:cNvCxnSpPr>
          <p:nvPr/>
        </p:nvCxnSpPr>
        <p:spPr>
          <a:xfrm rot="5400000" flipH="1" flipV="1">
            <a:off x="5407951" y="2492496"/>
            <a:ext cx="33478" cy="197037"/>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5" name="Connecteur droit avec flèche 54"/>
          <p:cNvCxnSpPr>
            <a:stCxn id="26" idx="5"/>
            <a:endCxn id="9" idx="1"/>
          </p:cNvCxnSpPr>
          <p:nvPr/>
        </p:nvCxnSpPr>
        <p:spPr>
          <a:xfrm rot="16200000" flipH="1">
            <a:off x="5443386" y="2652183"/>
            <a:ext cx="159647" cy="394074"/>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8" name="Connecteur droit avec flèche 57"/>
          <p:cNvCxnSpPr>
            <a:stCxn id="9" idx="2"/>
            <a:endCxn id="27" idx="7"/>
          </p:cNvCxnSpPr>
          <p:nvPr/>
        </p:nvCxnSpPr>
        <p:spPr>
          <a:xfrm rot="10800000" flipV="1">
            <a:off x="5249973" y="3009866"/>
            <a:ext cx="425637" cy="120482"/>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64" name="ZoneTexte 63"/>
          <p:cNvSpPr txBox="1"/>
          <p:nvPr/>
        </p:nvSpPr>
        <p:spPr>
          <a:xfrm>
            <a:off x="1447800" y="3515392"/>
            <a:ext cx="5907286" cy="461665"/>
          </a:xfrm>
          <a:prstGeom prst="rect">
            <a:avLst/>
          </a:prstGeom>
          <a:noFill/>
        </p:spPr>
        <p:txBody>
          <a:bodyPr wrap="none" rtlCol="0">
            <a:spAutoFit/>
          </a:bodyPr>
          <a:lstStyle/>
          <a:p>
            <a:r>
              <a:rPr lang="en-US" sz="2400" dirty="0" smtClean="0">
                <a:solidFill>
                  <a:srgbClr val="FF0000"/>
                </a:solidFill>
                <a:latin typeface="Times New Roman"/>
                <a:cs typeface="Times New Roman"/>
              </a:rPr>
              <a:t>Node 1 idles while node 0 collects its memory</a:t>
            </a:r>
            <a:endParaRPr lang="en-US" sz="2400" dirty="0">
              <a:solidFill>
                <a:srgbClr val="FF0000"/>
              </a:solidFill>
              <a:latin typeface="Times New Roman"/>
              <a:cs typeface="Times New Roman"/>
            </a:endParaRPr>
          </a:p>
        </p:txBody>
      </p:sp>
      <p:cxnSp>
        <p:nvCxnSpPr>
          <p:cNvPr id="65" name="Connecteur droit 64"/>
          <p:cNvCxnSpPr>
            <a:stCxn id="20" idx="2"/>
            <a:endCxn id="25" idx="0"/>
          </p:cNvCxnSpPr>
          <p:nvPr/>
        </p:nvCxnSpPr>
        <p:spPr>
          <a:xfrm>
            <a:off x="2057814" y="2916037"/>
            <a:ext cx="494389" cy="66533"/>
          </a:xfrm>
          <a:prstGeom prst="line">
            <a:avLst/>
          </a:prstGeom>
          <a:ln w="25400">
            <a:solidFill>
              <a:srgbClr val="FF0000"/>
            </a:solidFill>
            <a:prstDash val="lgDash"/>
            <a:tailEnd type="stealth" w="lg" len="lg"/>
          </a:ln>
          <a:effectLst/>
        </p:spPr>
        <p:style>
          <a:lnRef idx="2">
            <a:schemeClr val="accent1"/>
          </a:lnRef>
          <a:fillRef idx="0">
            <a:schemeClr val="accent1"/>
          </a:fillRef>
          <a:effectRef idx="1">
            <a:schemeClr val="accent1"/>
          </a:effectRef>
          <a:fontRef idx="minor">
            <a:schemeClr val="tx1"/>
          </a:fontRef>
        </p:style>
      </p:cxnSp>
      <p:sp>
        <p:nvSpPr>
          <p:cNvPr id="32" name="Espace réservé du pied de page 31"/>
          <p:cNvSpPr>
            <a:spLocks noGrp="1"/>
          </p:cNvSpPr>
          <p:nvPr>
            <p:ph type="ftr" sz="quarter" idx="11"/>
          </p:nvPr>
        </p:nvSpPr>
        <p:spPr/>
        <p:txBody>
          <a:bodyPr/>
          <a:lstStyle/>
          <a:p>
            <a:pPr algn="l"/>
            <a:r>
              <a:rPr lang="en-US" smtClean="0"/>
              <a:t>Lokesh Gidra</a:t>
            </a:r>
            <a:endParaRPr lang="en-US" dirty="0"/>
          </a:p>
        </p:txBody>
      </p:sp>
      <p:sp>
        <p:nvSpPr>
          <p:cNvPr id="34" name="Espace réservé du numéro de diapositive 33"/>
          <p:cNvSpPr>
            <a:spLocks noGrp="1"/>
          </p:cNvSpPr>
          <p:nvPr>
            <p:ph type="sldNum" sz="quarter" idx="12"/>
          </p:nvPr>
        </p:nvSpPr>
        <p:spPr/>
        <p:txBody>
          <a:bodyPr/>
          <a:lstStyle/>
          <a:p>
            <a:fld id="{1E092719-9E6D-4242-94B8-4143167E1437}" type="slidenum">
              <a:rPr lang="en-US" smtClean="0"/>
              <a:pPr/>
              <a:t>25</a:t>
            </a:fld>
            <a:endParaRPr lang="en-US"/>
          </a:p>
        </p:txBody>
      </p:sp>
    </p:spTree>
    <p:extLst>
      <p:ext uri="{BB962C8B-B14F-4D97-AF65-F5344CB8AC3E}">
        <p14:creationId xmlns:p14="http://schemas.microsoft.com/office/powerpoint/2010/main" val="21204532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Problem2: Limited parallelism</a:t>
            </a:r>
            <a:endParaRPr lang="en-US" dirty="0"/>
          </a:p>
        </p:txBody>
      </p:sp>
      <p:sp>
        <p:nvSpPr>
          <p:cNvPr id="3" name="Espace réservé du contenu 2"/>
          <p:cNvSpPr>
            <a:spLocks noGrp="1"/>
          </p:cNvSpPr>
          <p:nvPr>
            <p:ph idx="1"/>
          </p:nvPr>
        </p:nvSpPr>
        <p:spPr/>
        <p:txBody>
          <a:bodyPr/>
          <a:lstStyle/>
          <a:p>
            <a:r>
              <a:rPr lang="en-US" dirty="0"/>
              <a:t>D</a:t>
            </a:r>
            <a:r>
              <a:rPr lang="en-US" dirty="0" smtClean="0"/>
              <a:t>ue to serialized traversal of object clusters across nodes</a:t>
            </a:r>
          </a:p>
          <a:p>
            <a:endParaRPr lang="en-US" dirty="0" smtClean="0"/>
          </a:p>
          <a:p>
            <a:endParaRPr lang="en-US" dirty="0" smtClean="0"/>
          </a:p>
          <a:p>
            <a:endParaRPr lang="en-US" dirty="0" smtClean="0"/>
          </a:p>
          <a:p>
            <a:endParaRPr lang="en-US" dirty="0" smtClean="0"/>
          </a:p>
          <a:p>
            <a:pPr>
              <a:buNone/>
            </a:pPr>
            <a:endParaRPr lang="en-US" dirty="0" smtClean="0"/>
          </a:p>
          <a:p>
            <a:r>
              <a:rPr lang="en-US" dirty="0" smtClean="0"/>
              <a:t>Solution: adaptive algorithm</a:t>
            </a:r>
          </a:p>
          <a:p>
            <a:pPr marL="457200" lvl="1" indent="0">
              <a:buNone/>
            </a:pPr>
            <a:r>
              <a:rPr lang="en-US" dirty="0" smtClean="0"/>
              <a:t>Trade-off between locality and parallelism</a:t>
            </a:r>
          </a:p>
          <a:p>
            <a:pPr marL="914400" lvl="1" indent="-457200">
              <a:buFont typeface="+mj-lt"/>
              <a:buAutoNum type="arabicPeriod"/>
            </a:pPr>
            <a:r>
              <a:rPr lang="en-US" dirty="0" smtClean="0"/>
              <a:t>Prevent remote access by using messages when not idling</a:t>
            </a:r>
          </a:p>
          <a:p>
            <a:pPr marL="914400" lvl="1" indent="-457200">
              <a:buFont typeface="+mj-lt"/>
              <a:buAutoNum type="arabicPeriod"/>
            </a:pPr>
            <a:r>
              <a:rPr lang="en-US" dirty="0" smtClean="0"/>
              <a:t>Steal and access remote objects otherwise</a:t>
            </a:r>
            <a:endParaRPr lang="en-US" dirty="0"/>
          </a:p>
        </p:txBody>
      </p:sp>
      <p:sp>
        <p:nvSpPr>
          <p:cNvPr id="5" name="Rectangle 4"/>
          <p:cNvSpPr/>
          <p:nvPr/>
        </p:nvSpPr>
        <p:spPr>
          <a:xfrm rot="16200000">
            <a:off x="4843621" y="2148963"/>
            <a:ext cx="1207816" cy="152504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6" name="Rectangle 5"/>
          <p:cNvSpPr/>
          <p:nvPr/>
        </p:nvSpPr>
        <p:spPr>
          <a:xfrm rot="16200000">
            <a:off x="2405221" y="2140810"/>
            <a:ext cx="1207816" cy="1525040"/>
          </a:xfrm>
          <a:prstGeom prst="rect">
            <a:avLst/>
          </a:prstGeom>
          <a:solidFill>
            <a:srgbClr val="94D8E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7" name="Rectangle 6"/>
          <p:cNvSpPr/>
          <p:nvPr/>
        </p:nvSpPr>
        <p:spPr>
          <a:xfrm>
            <a:off x="2322809" y="2383775"/>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61209" y="2402772"/>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67"/>
          <p:cNvSpPr/>
          <p:nvPr/>
        </p:nvSpPr>
        <p:spPr>
          <a:xfrm>
            <a:off x="5675609" y="2895566"/>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eur droit avec flèche 10"/>
          <p:cNvCxnSpPr>
            <a:stCxn id="17" idx="6"/>
            <a:endCxn id="26" idx="3"/>
          </p:cNvCxnSpPr>
          <p:nvPr/>
        </p:nvCxnSpPr>
        <p:spPr>
          <a:xfrm flipV="1">
            <a:off x="3542009" y="2769397"/>
            <a:ext cx="1568637" cy="71578"/>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2" name="TextBox 50"/>
          <p:cNvSpPr txBox="1"/>
          <p:nvPr/>
        </p:nvSpPr>
        <p:spPr>
          <a:xfrm>
            <a:off x="2246609" y="1926575"/>
            <a:ext cx="914400" cy="369332"/>
          </a:xfrm>
          <a:prstGeom prst="rect">
            <a:avLst/>
          </a:prstGeom>
          <a:noFill/>
        </p:spPr>
        <p:txBody>
          <a:bodyPr wrap="square" rtlCol="0">
            <a:spAutoFit/>
          </a:bodyPr>
          <a:lstStyle/>
          <a:p>
            <a:r>
              <a:rPr lang="en-US" dirty="0" smtClean="0">
                <a:latin typeface="Times New Roman"/>
                <a:cs typeface="Times New Roman"/>
              </a:rPr>
              <a:t>Node 0</a:t>
            </a:r>
            <a:endParaRPr lang="en-US" dirty="0">
              <a:latin typeface="Times New Roman"/>
              <a:cs typeface="Times New Roman"/>
            </a:endParaRPr>
          </a:p>
        </p:txBody>
      </p:sp>
      <p:sp>
        <p:nvSpPr>
          <p:cNvPr id="13" name="TextBox 50"/>
          <p:cNvSpPr txBox="1"/>
          <p:nvPr/>
        </p:nvSpPr>
        <p:spPr>
          <a:xfrm>
            <a:off x="5294609" y="1926575"/>
            <a:ext cx="914400" cy="369332"/>
          </a:xfrm>
          <a:prstGeom prst="rect">
            <a:avLst/>
          </a:prstGeom>
          <a:noFill/>
        </p:spPr>
        <p:txBody>
          <a:bodyPr wrap="square" rtlCol="0">
            <a:spAutoFit/>
          </a:bodyPr>
          <a:lstStyle/>
          <a:p>
            <a:pPr algn="r"/>
            <a:r>
              <a:rPr lang="en-US" dirty="0" smtClean="0">
                <a:latin typeface="Times New Roman"/>
                <a:cs typeface="Times New Roman"/>
              </a:rPr>
              <a:t>Node 1</a:t>
            </a:r>
            <a:endParaRPr lang="en-US" dirty="0">
              <a:latin typeface="Times New Roman"/>
              <a:cs typeface="Times New Roman"/>
            </a:endParaRPr>
          </a:p>
        </p:txBody>
      </p:sp>
      <p:sp>
        <p:nvSpPr>
          <p:cNvPr id="14" name="Oval 67"/>
          <p:cNvSpPr/>
          <p:nvPr/>
        </p:nvSpPr>
        <p:spPr>
          <a:xfrm>
            <a:off x="3084808" y="3124166"/>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67"/>
          <p:cNvSpPr/>
          <p:nvPr/>
        </p:nvSpPr>
        <p:spPr>
          <a:xfrm>
            <a:off x="3237209" y="2726675"/>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67"/>
          <p:cNvSpPr/>
          <p:nvPr/>
        </p:nvSpPr>
        <p:spPr>
          <a:xfrm>
            <a:off x="5523209" y="2459975"/>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67"/>
          <p:cNvSpPr/>
          <p:nvPr/>
        </p:nvSpPr>
        <p:spPr>
          <a:xfrm>
            <a:off x="2551409" y="2459975"/>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94"/>
          <p:cNvSpPr/>
          <p:nvPr/>
        </p:nvSpPr>
        <p:spPr>
          <a:xfrm>
            <a:off x="1789409" y="2356479"/>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94"/>
          <p:cNvSpPr/>
          <p:nvPr/>
        </p:nvSpPr>
        <p:spPr>
          <a:xfrm>
            <a:off x="6437609" y="2383775"/>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Oval 67"/>
          <p:cNvSpPr/>
          <p:nvPr/>
        </p:nvSpPr>
        <p:spPr>
          <a:xfrm>
            <a:off x="3084809" y="2459975"/>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67"/>
          <p:cNvSpPr/>
          <p:nvPr/>
        </p:nvSpPr>
        <p:spPr>
          <a:xfrm>
            <a:off x="2399803" y="298257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67"/>
          <p:cNvSpPr/>
          <p:nvPr/>
        </p:nvSpPr>
        <p:spPr>
          <a:xfrm>
            <a:off x="5066009" y="2574275"/>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67"/>
          <p:cNvSpPr/>
          <p:nvPr/>
        </p:nvSpPr>
        <p:spPr>
          <a:xfrm>
            <a:off x="4989809" y="3096870"/>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Connecteur droit avec flèche 29"/>
          <p:cNvCxnSpPr>
            <a:stCxn id="19" idx="4"/>
            <a:endCxn id="25" idx="0"/>
          </p:cNvCxnSpPr>
          <p:nvPr/>
        </p:nvCxnSpPr>
        <p:spPr>
          <a:xfrm rot="5400000">
            <a:off x="2481009" y="2759769"/>
            <a:ext cx="293995" cy="151606"/>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3" name="Connecteur droit avec flèche 32"/>
          <p:cNvCxnSpPr>
            <a:stCxn id="19" idx="6"/>
            <a:endCxn id="24" idx="2"/>
          </p:cNvCxnSpPr>
          <p:nvPr/>
        </p:nvCxnSpPr>
        <p:spPr>
          <a:xfrm>
            <a:off x="2856209" y="2574275"/>
            <a:ext cx="228600" cy="1588"/>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9" name="Connecteur droit avec flèche 38"/>
          <p:cNvCxnSpPr>
            <a:stCxn id="25" idx="5"/>
            <a:endCxn id="14" idx="2"/>
          </p:cNvCxnSpPr>
          <p:nvPr/>
        </p:nvCxnSpPr>
        <p:spPr>
          <a:xfrm rot="16200000" flipH="1">
            <a:off x="2842000" y="2995658"/>
            <a:ext cx="60774" cy="424842"/>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2" name="Connecteur droit avec flèche 41"/>
          <p:cNvCxnSpPr>
            <a:stCxn id="14" idx="7"/>
            <a:endCxn id="17" idx="4"/>
          </p:cNvCxnSpPr>
          <p:nvPr/>
        </p:nvCxnSpPr>
        <p:spPr>
          <a:xfrm rot="5400000" flipH="1" flipV="1">
            <a:off x="3266106" y="3034141"/>
            <a:ext cx="202369" cy="44638"/>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2" name="Connecteur droit avec flèche 51"/>
          <p:cNvCxnSpPr>
            <a:stCxn id="26" idx="7"/>
            <a:endCxn id="18" idx="2"/>
          </p:cNvCxnSpPr>
          <p:nvPr/>
        </p:nvCxnSpPr>
        <p:spPr>
          <a:xfrm rot="5400000" flipH="1" flipV="1">
            <a:off x="5407951" y="2492496"/>
            <a:ext cx="33478" cy="197037"/>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5" name="Connecteur droit avec flèche 54"/>
          <p:cNvCxnSpPr>
            <a:stCxn id="26" idx="5"/>
            <a:endCxn id="9" idx="1"/>
          </p:cNvCxnSpPr>
          <p:nvPr/>
        </p:nvCxnSpPr>
        <p:spPr>
          <a:xfrm rot="16200000" flipH="1">
            <a:off x="5443386" y="2652183"/>
            <a:ext cx="159647" cy="394074"/>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8" name="Connecteur droit avec flèche 57"/>
          <p:cNvCxnSpPr>
            <a:stCxn id="9" idx="2"/>
            <a:endCxn id="27" idx="7"/>
          </p:cNvCxnSpPr>
          <p:nvPr/>
        </p:nvCxnSpPr>
        <p:spPr>
          <a:xfrm rot="10800000" flipV="1">
            <a:off x="5249973" y="3009866"/>
            <a:ext cx="425637" cy="120482"/>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64" name="ZoneTexte 63"/>
          <p:cNvSpPr txBox="1"/>
          <p:nvPr/>
        </p:nvSpPr>
        <p:spPr>
          <a:xfrm>
            <a:off x="1447800" y="3515392"/>
            <a:ext cx="5907286" cy="461665"/>
          </a:xfrm>
          <a:prstGeom prst="rect">
            <a:avLst/>
          </a:prstGeom>
          <a:noFill/>
        </p:spPr>
        <p:txBody>
          <a:bodyPr wrap="none" rtlCol="0">
            <a:spAutoFit/>
          </a:bodyPr>
          <a:lstStyle/>
          <a:p>
            <a:r>
              <a:rPr lang="en-US" sz="2400" dirty="0" smtClean="0">
                <a:solidFill>
                  <a:srgbClr val="FF0000"/>
                </a:solidFill>
                <a:latin typeface="Times New Roman"/>
                <a:cs typeface="Times New Roman"/>
              </a:rPr>
              <a:t>Node 1 idles while node 0 collects its memory</a:t>
            </a:r>
            <a:endParaRPr lang="en-US" sz="2400" dirty="0">
              <a:solidFill>
                <a:srgbClr val="FF0000"/>
              </a:solidFill>
              <a:latin typeface="Times New Roman"/>
              <a:cs typeface="Times New Roman"/>
            </a:endParaRPr>
          </a:p>
        </p:txBody>
      </p:sp>
      <p:cxnSp>
        <p:nvCxnSpPr>
          <p:cNvPr id="65" name="Connecteur droit 64"/>
          <p:cNvCxnSpPr>
            <a:stCxn id="20" idx="2"/>
            <a:endCxn id="25" idx="0"/>
          </p:cNvCxnSpPr>
          <p:nvPr/>
        </p:nvCxnSpPr>
        <p:spPr>
          <a:xfrm>
            <a:off x="2057814" y="2916037"/>
            <a:ext cx="494389" cy="66533"/>
          </a:xfrm>
          <a:prstGeom prst="line">
            <a:avLst/>
          </a:prstGeom>
          <a:ln w="25400">
            <a:solidFill>
              <a:srgbClr val="FF0000"/>
            </a:solidFill>
            <a:prstDash val="lgDash"/>
            <a:tailEnd type="stealth" w="lg" len="lg"/>
          </a:ln>
          <a:effectLst/>
        </p:spPr>
        <p:style>
          <a:lnRef idx="2">
            <a:schemeClr val="accent1"/>
          </a:lnRef>
          <a:fillRef idx="0">
            <a:schemeClr val="accent1"/>
          </a:fillRef>
          <a:effectRef idx="1">
            <a:schemeClr val="accent1"/>
          </a:effectRef>
          <a:fontRef idx="minor">
            <a:schemeClr val="tx1"/>
          </a:fontRef>
        </p:style>
      </p:cxnSp>
      <p:sp>
        <p:nvSpPr>
          <p:cNvPr id="32" name="Espace réservé du pied de page 31"/>
          <p:cNvSpPr>
            <a:spLocks noGrp="1"/>
          </p:cNvSpPr>
          <p:nvPr>
            <p:ph type="ftr" sz="quarter" idx="11"/>
          </p:nvPr>
        </p:nvSpPr>
        <p:spPr/>
        <p:txBody>
          <a:bodyPr/>
          <a:lstStyle/>
          <a:p>
            <a:pPr algn="l"/>
            <a:r>
              <a:rPr lang="en-US" smtClean="0"/>
              <a:t>Lokesh Gidra</a:t>
            </a:r>
            <a:endParaRPr lang="en-US" dirty="0"/>
          </a:p>
        </p:txBody>
      </p:sp>
      <p:sp>
        <p:nvSpPr>
          <p:cNvPr id="34" name="Espace réservé du numéro de diapositive 33"/>
          <p:cNvSpPr>
            <a:spLocks noGrp="1"/>
          </p:cNvSpPr>
          <p:nvPr>
            <p:ph type="sldNum" sz="quarter" idx="12"/>
          </p:nvPr>
        </p:nvSpPr>
        <p:spPr/>
        <p:txBody>
          <a:bodyPr/>
          <a:lstStyle/>
          <a:p>
            <a:fld id="{1E092719-9E6D-4242-94B8-4143167E1437}" type="slidenum">
              <a:rPr lang="en-US" smtClean="0"/>
              <a:pPr/>
              <a:t>26</a:t>
            </a:fld>
            <a:endParaRPr lang="en-US"/>
          </a:p>
        </p:txBody>
      </p:sp>
    </p:spTree>
    <p:extLst>
      <p:ext uri="{BB962C8B-B14F-4D97-AF65-F5344CB8AC3E}">
        <p14:creationId xmlns:p14="http://schemas.microsoft.com/office/powerpoint/2010/main" val="631873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50208" y="2060848"/>
            <a:ext cx="8993791" cy="2709664"/>
          </a:xfrm>
          <a:noFill/>
        </p:spPr>
        <p:txBody>
          <a:bodyPr/>
          <a:lstStyle/>
          <a:p>
            <a:r>
              <a:rPr lang="en-US" dirty="0">
                <a:solidFill>
                  <a:schemeClr val="bg2">
                    <a:lumMod val="75000"/>
                  </a:schemeClr>
                </a:solidFill>
              </a:rPr>
              <a:t>W</a:t>
            </a:r>
            <a:r>
              <a:rPr lang="en-US" dirty="0" smtClean="0">
                <a:solidFill>
                  <a:schemeClr val="bg2">
                    <a:lumMod val="75000"/>
                  </a:schemeClr>
                </a:solidFill>
              </a:rPr>
              <a:t>hy GC doesn’t scale?</a:t>
            </a:r>
          </a:p>
          <a:p>
            <a:endParaRPr lang="en-US" dirty="0" smtClean="0">
              <a:solidFill>
                <a:schemeClr val="bg2">
                  <a:lumMod val="75000"/>
                </a:schemeClr>
              </a:solidFill>
            </a:endParaRPr>
          </a:p>
          <a:p>
            <a:r>
              <a:rPr lang="en-US" dirty="0" smtClean="0">
                <a:solidFill>
                  <a:schemeClr val="bg2">
                    <a:lumMod val="75000"/>
                  </a:schemeClr>
                </a:solidFill>
              </a:rPr>
              <a:t>Our Solution: </a:t>
            </a:r>
            <a:r>
              <a:rPr lang="en-US" dirty="0" err="1" smtClean="0">
                <a:solidFill>
                  <a:schemeClr val="bg2">
                    <a:lumMod val="75000"/>
                  </a:schemeClr>
                </a:solidFill>
              </a:rPr>
              <a:t>NumaGiC</a:t>
            </a:r>
            <a:endParaRPr lang="en-US" dirty="0" smtClean="0">
              <a:solidFill>
                <a:schemeClr val="bg2">
                  <a:lumMod val="75000"/>
                </a:schemeClr>
              </a:solidFill>
            </a:endParaRPr>
          </a:p>
          <a:p>
            <a:endParaRPr lang="en-US" dirty="0" smtClean="0"/>
          </a:p>
          <a:p>
            <a:r>
              <a:rPr lang="en-US" dirty="0" smtClean="0">
                <a:solidFill>
                  <a:schemeClr val="accent1">
                    <a:lumMod val="50000"/>
                  </a:schemeClr>
                </a:solidFill>
              </a:rPr>
              <a:t>Evaluation</a:t>
            </a:r>
          </a:p>
        </p:txBody>
      </p:sp>
      <p:sp>
        <p:nvSpPr>
          <p:cNvPr id="4" name="Footer Placeholder 3"/>
          <p:cNvSpPr>
            <a:spLocks noGrp="1"/>
          </p:cNvSpPr>
          <p:nvPr>
            <p:ph type="ftr" sz="quarter" idx="11"/>
          </p:nvPr>
        </p:nvSpPr>
        <p:spPr/>
        <p:txBody>
          <a:bodyPr/>
          <a:lstStyle/>
          <a:p>
            <a:pPr algn="l"/>
            <a:r>
              <a:rPr lang="en-US" smtClean="0"/>
              <a:t>Lokesh Gidra</a:t>
            </a:r>
            <a:endParaRPr lang="en-US" dirty="0"/>
          </a:p>
        </p:txBody>
      </p:sp>
      <p:sp>
        <p:nvSpPr>
          <p:cNvPr id="5" name="Slide Number Placeholder 4"/>
          <p:cNvSpPr>
            <a:spLocks noGrp="1"/>
          </p:cNvSpPr>
          <p:nvPr>
            <p:ph type="sldNum" sz="quarter" idx="12"/>
          </p:nvPr>
        </p:nvSpPr>
        <p:spPr/>
        <p:txBody>
          <a:bodyPr/>
          <a:lstStyle/>
          <a:p>
            <a:fld id="{1E092719-9E6D-4242-94B8-4143167E1437}" type="slidenum">
              <a:rPr lang="en-US" smtClean="0"/>
              <a:pPr/>
              <a:t>27</a:t>
            </a:fld>
            <a:endParaRPr lang="en-US"/>
          </a:p>
        </p:txBody>
      </p:sp>
    </p:spTree>
    <p:extLst>
      <p:ext uri="{BB962C8B-B14F-4D97-AF65-F5344CB8AC3E}">
        <p14:creationId xmlns:p14="http://schemas.microsoft.com/office/powerpoint/2010/main" val="36327079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r>
              <a:rPr lang="en-US" dirty="0" smtClean="0"/>
              <a:t>Comparison of </a:t>
            </a:r>
            <a:r>
              <a:rPr lang="en-US" dirty="0" err="1" smtClean="0"/>
              <a:t>NumaGiC</a:t>
            </a:r>
            <a:r>
              <a:rPr lang="en-US" dirty="0" smtClean="0"/>
              <a:t> with –</a:t>
            </a:r>
          </a:p>
          <a:p>
            <a:pPr marL="914400" lvl="1" indent="-457200">
              <a:buFont typeface="+mj-lt"/>
              <a:buAutoNum type="arabicPeriod"/>
            </a:pPr>
            <a:r>
              <a:rPr lang="en-US" dirty="0" err="1" smtClean="0"/>
              <a:t>ParallelScavenge</a:t>
            </a:r>
            <a:r>
              <a:rPr lang="en-US" dirty="0" smtClean="0"/>
              <a:t> (PS): baseline stop-the-world GC of Hotspot</a:t>
            </a:r>
          </a:p>
          <a:p>
            <a:pPr marL="914400" lvl="1" indent="-457200">
              <a:buFont typeface="+mj-lt"/>
              <a:buAutoNum type="arabicPeriod"/>
            </a:pPr>
            <a:r>
              <a:rPr lang="en-US" dirty="0" smtClean="0"/>
              <a:t>Improved PS: PS with lock-free data structures and interleaved heap space</a:t>
            </a:r>
          </a:p>
          <a:p>
            <a:pPr marL="914400" lvl="1" indent="-457200">
              <a:buFont typeface="+mj-lt"/>
              <a:buAutoNum type="arabicPeriod"/>
            </a:pPr>
            <a:r>
              <a:rPr lang="en-US" dirty="0" smtClean="0"/>
              <a:t>NAPS: Improved PS + slightly better locality, but no messages</a:t>
            </a:r>
          </a:p>
          <a:p>
            <a:r>
              <a:rPr lang="en-US" dirty="0" smtClean="0"/>
              <a:t>Metrics</a:t>
            </a:r>
          </a:p>
          <a:p>
            <a:pPr lvl="1"/>
            <a:r>
              <a:rPr lang="en-US" dirty="0" smtClean="0"/>
              <a:t>GC throughput –</a:t>
            </a:r>
          </a:p>
          <a:p>
            <a:pPr lvl="2"/>
            <a:r>
              <a:rPr lang="en-US" dirty="0" smtClean="0"/>
              <a:t> amount of live data collected per second (GB/s)</a:t>
            </a:r>
          </a:p>
          <a:p>
            <a:pPr lvl="2"/>
            <a:r>
              <a:rPr lang="en-US" dirty="0" smtClean="0"/>
              <a:t>Higher is better</a:t>
            </a:r>
          </a:p>
          <a:p>
            <a:pPr lvl="1"/>
            <a:r>
              <a:rPr lang="en-US" dirty="0" smtClean="0"/>
              <a:t>Application performance –</a:t>
            </a:r>
          </a:p>
          <a:p>
            <a:pPr lvl="2"/>
            <a:r>
              <a:rPr lang="en-US" dirty="0" smtClean="0"/>
              <a:t>Relative to improved PS</a:t>
            </a:r>
          </a:p>
          <a:p>
            <a:pPr lvl="2"/>
            <a:r>
              <a:rPr lang="en-US" dirty="0" smtClean="0"/>
              <a:t>Higher is better</a:t>
            </a:r>
          </a:p>
        </p:txBody>
      </p:sp>
      <p:sp>
        <p:nvSpPr>
          <p:cNvPr id="4" name="Footer Placeholder 3"/>
          <p:cNvSpPr>
            <a:spLocks noGrp="1"/>
          </p:cNvSpPr>
          <p:nvPr>
            <p:ph type="ftr" sz="quarter" idx="11"/>
          </p:nvPr>
        </p:nvSpPr>
        <p:spPr/>
        <p:txBody>
          <a:bodyPr/>
          <a:lstStyle/>
          <a:p>
            <a:pPr algn="l"/>
            <a:r>
              <a:rPr lang="en-US" smtClean="0"/>
              <a:t>Lokesh Gidra</a:t>
            </a:r>
            <a:endParaRPr lang="en-US" dirty="0"/>
          </a:p>
        </p:txBody>
      </p:sp>
      <p:sp>
        <p:nvSpPr>
          <p:cNvPr id="5" name="Slide Number Placeholder 4"/>
          <p:cNvSpPr>
            <a:spLocks noGrp="1"/>
          </p:cNvSpPr>
          <p:nvPr>
            <p:ph type="sldNum" sz="quarter" idx="12"/>
          </p:nvPr>
        </p:nvSpPr>
        <p:spPr/>
        <p:txBody>
          <a:bodyPr/>
          <a:lstStyle/>
          <a:p>
            <a:fld id="{1E092719-9E6D-4242-94B8-4143167E1437}" type="slidenum">
              <a:rPr lang="en-US" smtClean="0"/>
              <a:pPr/>
              <a:t>28</a:t>
            </a:fld>
            <a:endParaRPr lang="en-US"/>
          </a:p>
        </p:txBody>
      </p:sp>
    </p:spTree>
    <p:extLst>
      <p:ext uri="{BB962C8B-B14F-4D97-AF65-F5344CB8AC3E}">
        <p14:creationId xmlns:p14="http://schemas.microsoft.com/office/powerpoint/2010/main" val="14599899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96284780"/>
              </p:ext>
            </p:extLst>
          </p:nvPr>
        </p:nvGraphicFramePr>
        <p:xfrm>
          <a:off x="366837" y="1295400"/>
          <a:ext cx="8093595" cy="2763520"/>
        </p:xfrm>
        <a:graphic>
          <a:graphicData uri="http://schemas.openxmlformats.org/drawingml/2006/table">
            <a:tbl>
              <a:tblPr firstRow="1" bandRow="1">
                <a:tableStyleId>{5C22544A-7EE6-4342-B048-85BDC9FD1C3A}</a:tableStyleId>
              </a:tblPr>
              <a:tblGrid>
                <a:gridCol w="2023399"/>
                <a:gridCol w="3261884"/>
                <a:gridCol w="1415461"/>
                <a:gridCol w="1392851"/>
              </a:tblGrid>
              <a:tr h="370840">
                <a:tc>
                  <a:txBody>
                    <a:bodyPr/>
                    <a:lstStyle/>
                    <a:p>
                      <a:pPr algn="ctr"/>
                      <a:r>
                        <a:rPr lang="en-US" dirty="0" smtClean="0"/>
                        <a:t>Name</a:t>
                      </a:r>
                      <a:endParaRPr lang="en-US" dirty="0"/>
                    </a:p>
                  </a:txBody>
                  <a:tcPr/>
                </a:tc>
                <a:tc>
                  <a:txBody>
                    <a:bodyPr/>
                    <a:lstStyle/>
                    <a:p>
                      <a:pPr algn="ctr"/>
                      <a:r>
                        <a:rPr lang="en-US" dirty="0" smtClean="0"/>
                        <a:t>Description</a:t>
                      </a:r>
                      <a:endParaRPr lang="en-US" dirty="0"/>
                    </a:p>
                  </a:txBody>
                  <a:tcPr/>
                </a:tc>
                <a:tc gridSpan="2">
                  <a:txBody>
                    <a:bodyPr/>
                    <a:lstStyle/>
                    <a:p>
                      <a:pPr algn="ctr"/>
                      <a:r>
                        <a:rPr lang="en-US" dirty="0" smtClean="0"/>
                        <a:t>Heap</a:t>
                      </a:r>
                      <a:r>
                        <a:rPr lang="en-US" baseline="0" dirty="0" smtClean="0"/>
                        <a:t> Size</a:t>
                      </a:r>
                      <a:endParaRPr lang="en-US" dirty="0"/>
                    </a:p>
                  </a:txBody>
                  <a:tcPr/>
                </a:tc>
                <a:tc hMerge="1">
                  <a:txBody>
                    <a:bodyPr/>
                    <a:lstStyle/>
                    <a:p>
                      <a:endParaRPr lang="en-US" dirty="0"/>
                    </a:p>
                  </a:txBody>
                  <a:tcPr/>
                </a:tc>
              </a:tr>
              <a:tr h="370840">
                <a:tc>
                  <a:txBody>
                    <a:bodyPr/>
                    <a:lstStyle/>
                    <a:p>
                      <a:endParaRPr lang="en-US"/>
                    </a:p>
                  </a:txBody>
                  <a:tcPr/>
                </a:tc>
                <a:tc>
                  <a:txBody>
                    <a:bodyPr/>
                    <a:lstStyle/>
                    <a:p>
                      <a:endParaRPr lang="en-US"/>
                    </a:p>
                  </a:txBody>
                  <a:tcPr/>
                </a:tc>
                <a:tc>
                  <a:txBody>
                    <a:bodyPr/>
                    <a:lstStyle/>
                    <a:p>
                      <a:pPr algn="r"/>
                      <a:r>
                        <a:rPr lang="en-US" dirty="0" smtClean="0"/>
                        <a:t>Amd48</a:t>
                      </a:r>
                      <a:endParaRPr lang="en-US" dirty="0"/>
                    </a:p>
                  </a:txBody>
                  <a:tcPr/>
                </a:tc>
                <a:tc>
                  <a:txBody>
                    <a:bodyPr/>
                    <a:lstStyle/>
                    <a:p>
                      <a:pPr algn="r"/>
                      <a:r>
                        <a:rPr lang="en-US" dirty="0" smtClean="0"/>
                        <a:t>Intel80</a:t>
                      </a:r>
                      <a:endParaRPr lang="en-US" dirty="0"/>
                    </a:p>
                  </a:txBody>
                  <a:tcPr/>
                </a:tc>
              </a:tr>
              <a:tr h="370840">
                <a:tc>
                  <a:txBody>
                    <a:bodyPr/>
                    <a:lstStyle/>
                    <a:p>
                      <a:r>
                        <a:rPr lang="en-US" dirty="0" smtClean="0"/>
                        <a:t>Spark</a:t>
                      </a:r>
                      <a:endParaRPr lang="en-US" dirty="0"/>
                    </a:p>
                  </a:txBody>
                  <a:tcPr/>
                </a:tc>
                <a:tc>
                  <a:txBody>
                    <a:bodyPr/>
                    <a:lstStyle/>
                    <a:p>
                      <a:pPr algn="ctr"/>
                      <a:r>
                        <a:rPr lang="en-US" dirty="0" smtClean="0"/>
                        <a:t>In-memory</a:t>
                      </a:r>
                      <a:r>
                        <a:rPr lang="en-US" baseline="0" dirty="0" smtClean="0"/>
                        <a:t> data analytics</a:t>
                      </a:r>
                    </a:p>
                    <a:p>
                      <a:pPr algn="ctr"/>
                      <a:r>
                        <a:rPr lang="en-US" baseline="0" dirty="0" smtClean="0"/>
                        <a:t>(page rank computation)</a:t>
                      </a:r>
                      <a:endParaRPr lang="en-US" dirty="0"/>
                    </a:p>
                  </a:txBody>
                  <a:tcPr/>
                </a:tc>
                <a:tc>
                  <a:txBody>
                    <a:bodyPr/>
                    <a:lstStyle/>
                    <a:p>
                      <a:pPr algn="r"/>
                      <a:r>
                        <a:rPr lang="en-US" dirty="0" smtClean="0"/>
                        <a:t>110 to 160GB</a:t>
                      </a:r>
                      <a:endParaRPr lang="en-US" dirty="0"/>
                    </a:p>
                  </a:txBody>
                  <a:tcPr/>
                </a:tc>
                <a:tc>
                  <a:txBody>
                    <a:bodyPr/>
                    <a:lstStyle/>
                    <a:p>
                      <a:pPr algn="r"/>
                      <a:r>
                        <a:rPr lang="en-US" dirty="0" smtClean="0"/>
                        <a:t>250 to 350GB</a:t>
                      </a:r>
                      <a:endParaRPr lang="en-US" dirty="0"/>
                    </a:p>
                  </a:txBody>
                  <a:tcPr/>
                </a:tc>
              </a:tr>
              <a:tr h="370840">
                <a:tc>
                  <a:txBody>
                    <a:bodyPr/>
                    <a:lstStyle/>
                    <a:p>
                      <a:r>
                        <a:rPr lang="en-US" dirty="0" smtClean="0"/>
                        <a:t>Neo4j</a:t>
                      </a:r>
                      <a:endParaRPr lang="en-US" dirty="0"/>
                    </a:p>
                  </a:txBody>
                  <a:tcPr/>
                </a:tc>
                <a:tc>
                  <a:txBody>
                    <a:bodyPr/>
                    <a:lstStyle/>
                    <a:p>
                      <a:pPr algn="ctr"/>
                      <a:r>
                        <a:rPr lang="en-US" dirty="0" smtClean="0"/>
                        <a:t>Object graph database</a:t>
                      </a:r>
                    </a:p>
                    <a:p>
                      <a:pPr algn="ctr"/>
                      <a:r>
                        <a:rPr lang="en-US" dirty="0" smtClean="0"/>
                        <a:t>(Single Source Shortest Path)</a:t>
                      </a:r>
                      <a:endParaRPr lang="en-US" dirty="0"/>
                    </a:p>
                  </a:txBody>
                  <a:tcPr/>
                </a:tc>
                <a:tc>
                  <a:txBody>
                    <a:bodyPr/>
                    <a:lstStyle/>
                    <a:p>
                      <a:pPr algn="r"/>
                      <a:r>
                        <a:rPr lang="en-US" dirty="0" smtClean="0"/>
                        <a:t>110 to 160GB</a:t>
                      </a:r>
                      <a:endParaRPr lang="en-US" dirty="0"/>
                    </a:p>
                  </a:txBody>
                  <a:tcPr/>
                </a:tc>
                <a:tc>
                  <a:txBody>
                    <a:bodyPr/>
                    <a:lstStyle/>
                    <a:p>
                      <a:pPr algn="r"/>
                      <a:r>
                        <a:rPr lang="en-US" dirty="0" smtClean="0"/>
                        <a:t>250 to 350GB</a:t>
                      </a:r>
                      <a:endParaRPr lang="en-US" dirty="0"/>
                    </a:p>
                  </a:txBody>
                  <a:tcPr/>
                </a:tc>
              </a:tr>
              <a:tr h="370840">
                <a:tc>
                  <a:txBody>
                    <a:bodyPr/>
                    <a:lstStyle/>
                    <a:p>
                      <a:r>
                        <a:rPr lang="en-US" dirty="0" smtClean="0"/>
                        <a:t>SPECjbb2013</a:t>
                      </a:r>
                      <a:endParaRPr lang="en-US" dirty="0"/>
                    </a:p>
                  </a:txBody>
                  <a:tcPr/>
                </a:tc>
                <a:tc>
                  <a:txBody>
                    <a:bodyPr/>
                    <a:lstStyle/>
                    <a:p>
                      <a:pPr algn="ctr"/>
                      <a:r>
                        <a:rPr lang="en-US" dirty="0" smtClean="0"/>
                        <a:t>Business-logic</a:t>
                      </a:r>
                      <a:r>
                        <a:rPr lang="en-US" baseline="0" dirty="0" smtClean="0"/>
                        <a:t> server</a:t>
                      </a:r>
                      <a:endParaRPr lang="en-US" dirty="0"/>
                    </a:p>
                  </a:txBody>
                  <a:tcPr/>
                </a:tc>
                <a:tc>
                  <a:txBody>
                    <a:bodyPr/>
                    <a:lstStyle/>
                    <a:p>
                      <a:pPr algn="r"/>
                      <a:r>
                        <a:rPr lang="en-US" dirty="0" smtClean="0"/>
                        <a:t>24 to 40GB</a:t>
                      </a:r>
                      <a:endParaRPr lang="en-US" dirty="0"/>
                    </a:p>
                  </a:txBody>
                  <a:tcPr/>
                </a:tc>
                <a:tc>
                  <a:txBody>
                    <a:bodyPr/>
                    <a:lstStyle/>
                    <a:p>
                      <a:pPr algn="r"/>
                      <a:r>
                        <a:rPr lang="en-US" dirty="0" smtClean="0"/>
                        <a:t>24 to 40GB</a:t>
                      </a:r>
                      <a:endParaRPr lang="en-US" dirty="0"/>
                    </a:p>
                  </a:txBody>
                  <a:tcPr/>
                </a:tc>
              </a:tr>
              <a:tr h="370840">
                <a:tc>
                  <a:txBody>
                    <a:bodyPr/>
                    <a:lstStyle/>
                    <a:p>
                      <a:r>
                        <a:rPr lang="en-US" dirty="0" smtClean="0"/>
                        <a:t>SPECjbb2005</a:t>
                      </a:r>
                      <a:endParaRPr lang="en-US" dirty="0"/>
                    </a:p>
                  </a:txBody>
                  <a:tcPr/>
                </a:tc>
                <a:tc>
                  <a:txBody>
                    <a:bodyPr/>
                    <a:lstStyle/>
                    <a:p>
                      <a:pPr algn="ctr"/>
                      <a:r>
                        <a:rPr lang="en-US" dirty="0" smtClean="0"/>
                        <a:t>Business-logic server</a:t>
                      </a:r>
                      <a:endParaRPr lang="en-US" dirty="0"/>
                    </a:p>
                  </a:txBody>
                  <a:tcPr/>
                </a:tc>
                <a:tc>
                  <a:txBody>
                    <a:bodyPr/>
                    <a:lstStyle/>
                    <a:p>
                      <a:pPr algn="r"/>
                      <a:r>
                        <a:rPr lang="en-US" dirty="0" smtClean="0"/>
                        <a:t>4</a:t>
                      </a:r>
                      <a:r>
                        <a:rPr lang="en-US" baseline="0" dirty="0" smtClean="0"/>
                        <a:t> to 8GB</a:t>
                      </a:r>
                      <a:endParaRPr lang="en-US" dirty="0"/>
                    </a:p>
                  </a:txBody>
                  <a:tcPr/>
                </a:tc>
                <a:tc>
                  <a:txBody>
                    <a:bodyPr/>
                    <a:lstStyle/>
                    <a:p>
                      <a:pPr algn="r"/>
                      <a:r>
                        <a:rPr lang="en-US" dirty="0" smtClean="0"/>
                        <a:t>8 to</a:t>
                      </a:r>
                      <a:r>
                        <a:rPr lang="en-US" baseline="0" dirty="0" smtClean="0"/>
                        <a:t> 12GB</a:t>
                      </a:r>
                      <a:endParaRPr lang="en-US" dirty="0"/>
                    </a:p>
                  </a:txBody>
                  <a:tcPr/>
                </a:tc>
              </a:tr>
            </a:tbl>
          </a:graphicData>
        </a:graphic>
      </p:graphicFrame>
      <p:sp>
        <p:nvSpPr>
          <p:cNvPr id="2" name="Titre 1"/>
          <p:cNvSpPr>
            <a:spLocks noGrp="1"/>
          </p:cNvSpPr>
          <p:nvPr>
            <p:ph type="title"/>
          </p:nvPr>
        </p:nvSpPr>
        <p:spPr/>
        <p:txBody>
          <a:bodyPr/>
          <a:lstStyle/>
          <a:p>
            <a:r>
              <a:rPr lang="en-US" dirty="0" smtClean="0"/>
              <a:t>Experiments</a:t>
            </a:r>
            <a:endParaRPr lang="en-US" dirty="0"/>
          </a:p>
        </p:txBody>
      </p:sp>
      <p:cxnSp>
        <p:nvCxnSpPr>
          <p:cNvPr id="8" name="Connecteur droit 7"/>
          <p:cNvCxnSpPr>
            <a:stCxn id="31" idx="0"/>
          </p:cNvCxnSpPr>
          <p:nvPr/>
        </p:nvCxnSpPr>
        <p:spPr>
          <a:xfrm flipV="1">
            <a:off x="4758250" y="2890664"/>
            <a:ext cx="1481650" cy="1258416"/>
          </a:xfrm>
          <a:prstGeom prst="line">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a:stCxn id="31" idx="0"/>
          </p:cNvCxnSpPr>
          <p:nvPr/>
        </p:nvCxnSpPr>
        <p:spPr>
          <a:xfrm flipV="1">
            <a:off x="4758250" y="2204864"/>
            <a:ext cx="1481650" cy="1944216"/>
          </a:xfrm>
          <a:prstGeom prst="line">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a:stCxn id="32" idx="0"/>
          </p:cNvCxnSpPr>
          <p:nvPr/>
        </p:nvCxnSpPr>
        <p:spPr>
          <a:xfrm flipV="1">
            <a:off x="7278413" y="2996952"/>
            <a:ext cx="389931" cy="1152128"/>
          </a:xfrm>
          <a:prstGeom prst="line">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flipV="1">
            <a:off x="7278413" y="2276872"/>
            <a:ext cx="389931" cy="1872208"/>
          </a:xfrm>
          <a:prstGeom prst="line">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31" name="ZoneTexte 30"/>
          <p:cNvSpPr txBox="1"/>
          <p:nvPr/>
        </p:nvSpPr>
        <p:spPr>
          <a:xfrm>
            <a:off x="3635896" y="4149080"/>
            <a:ext cx="2244708" cy="707886"/>
          </a:xfrm>
          <a:prstGeom prst="rect">
            <a:avLst/>
          </a:prstGeom>
          <a:noFill/>
        </p:spPr>
        <p:txBody>
          <a:bodyPr wrap="square" rtlCol="0">
            <a:spAutoFit/>
          </a:bodyPr>
          <a:lstStyle/>
          <a:p>
            <a:pPr algn="ctr"/>
            <a:r>
              <a:rPr lang="en-US" sz="2000" dirty="0" smtClean="0">
                <a:latin typeface="Times New Roman"/>
                <a:cs typeface="Times New Roman"/>
              </a:rPr>
              <a:t>1 billion edge</a:t>
            </a:r>
            <a:r>
              <a:rPr lang="en-US" sz="2000" dirty="0">
                <a:latin typeface="Times New Roman"/>
                <a:cs typeface="Times New Roman"/>
              </a:rPr>
              <a:t> </a:t>
            </a:r>
            <a:r>
              <a:rPr lang="en-US" sz="2000" dirty="0" smtClean="0">
                <a:latin typeface="Times New Roman"/>
                <a:cs typeface="Times New Roman"/>
              </a:rPr>
              <a:t>Friendster dataset</a:t>
            </a:r>
            <a:endParaRPr lang="en-US" sz="2000" dirty="0">
              <a:latin typeface="Times New Roman"/>
              <a:cs typeface="Times New Roman"/>
            </a:endParaRPr>
          </a:p>
        </p:txBody>
      </p:sp>
      <p:sp>
        <p:nvSpPr>
          <p:cNvPr id="32" name="ZoneTexte 31"/>
          <p:cNvSpPr txBox="1"/>
          <p:nvPr/>
        </p:nvSpPr>
        <p:spPr>
          <a:xfrm>
            <a:off x="6012160" y="4149080"/>
            <a:ext cx="2532505" cy="707886"/>
          </a:xfrm>
          <a:prstGeom prst="rect">
            <a:avLst/>
          </a:prstGeom>
          <a:noFill/>
        </p:spPr>
        <p:txBody>
          <a:bodyPr wrap="square" rtlCol="0">
            <a:spAutoFit/>
          </a:bodyPr>
          <a:lstStyle/>
          <a:p>
            <a:pPr algn="ctr"/>
            <a:r>
              <a:rPr lang="en-US" sz="2000" dirty="0" smtClean="0">
                <a:latin typeface="Times New Roman"/>
                <a:cs typeface="Times New Roman"/>
              </a:rPr>
              <a:t>The 1.8 billion edge</a:t>
            </a:r>
            <a:r>
              <a:rPr lang="en-US" sz="2000" dirty="0">
                <a:latin typeface="Times New Roman"/>
                <a:cs typeface="Times New Roman"/>
              </a:rPr>
              <a:t> </a:t>
            </a:r>
            <a:r>
              <a:rPr lang="en-US" sz="2000" dirty="0" smtClean="0">
                <a:latin typeface="Times New Roman"/>
                <a:cs typeface="Times New Roman"/>
              </a:rPr>
              <a:t>Friendster dataset</a:t>
            </a:r>
            <a:endParaRPr lang="en-US" sz="2000" dirty="0">
              <a:latin typeface="Times New Roman"/>
              <a:cs typeface="Times New Roman"/>
            </a:endParaRPr>
          </a:p>
        </p:txBody>
      </p:sp>
      <p:sp>
        <p:nvSpPr>
          <p:cNvPr id="11" name="Espace réservé du pied de page 10"/>
          <p:cNvSpPr>
            <a:spLocks noGrp="1"/>
          </p:cNvSpPr>
          <p:nvPr>
            <p:ph type="ftr" sz="quarter" idx="11"/>
          </p:nvPr>
        </p:nvSpPr>
        <p:spPr/>
        <p:txBody>
          <a:bodyPr/>
          <a:lstStyle/>
          <a:p>
            <a:pPr algn="l"/>
            <a:r>
              <a:rPr lang="en-US" smtClean="0"/>
              <a:t>Lokesh Gidra</a:t>
            </a:r>
            <a:endParaRPr lang="en-US" dirty="0"/>
          </a:p>
        </p:txBody>
      </p:sp>
      <p:sp>
        <p:nvSpPr>
          <p:cNvPr id="12" name="Espace réservé du numéro de diapositive 11"/>
          <p:cNvSpPr>
            <a:spLocks noGrp="1"/>
          </p:cNvSpPr>
          <p:nvPr>
            <p:ph type="sldNum" sz="quarter" idx="12"/>
          </p:nvPr>
        </p:nvSpPr>
        <p:spPr/>
        <p:txBody>
          <a:bodyPr/>
          <a:lstStyle/>
          <a:p>
            <a:fld id="{1E092719-9E6D-4242-94B8-4143167E1437}" type="slidenum">
              <a:rPr lang="en-US" smtClean="0"/>
              <a:pPr/>
              <a:t>29</a:t>
            </a:fld>
            <a:endParaRPr lang="en-US"/>
          </a:p>
        </p:txBody>
      </p:sp>
      <p:sp>
        <p:nvSpPr>
          <p:cNvPr id="20" name="Rectangle 19"/>
          <p:cNvSpPr/>
          <p:nvPr/>
        </p:nvSpPr>
        <p:spPr>
          <a:xfrm>
            <a:off x="755576" y="5168906"/>
            <a:ext cx="7632848" cy="1077218"/>
          </a:xfrm>
          <a:prstGeom prst="rect">
            <a:avLst/>
          </a:prstGeom>
        </p:spPr>
        <p:txBody>
          <a:bodyPr wrap="square">
            <a:spAutoFit/>
          </a:bodyPr>
          <a:lstStyle/>
          <a:p>
            <a:r>
              <a:rPr lang="en-US" sz="2400" b="1" dirty="0"/>
              <a:t>Hardware settings –</a:t>
            </a:r>
          </a:p>
          <a:p>
            <a:pPr marL="914400" lvl="1" indent="-457200">
              <a:buFont typeface="+mj-lt"/>
              <a:buAutoNum type="arabicPeriod"/>
            </a:pPr>
            <a:r>
              <a:rPr lang="en-US" sz="2000" dirty="0"/>
              <a:t>AMD </a:t>
            </a:r>
            <a:r>
              <a:rPr lang="en-US" sz="2000" dirty="0" err="1"/>
              <a:t>Magny</a:t>
            </a:r>
            <a:r>
              <a:rPr lang="en-US" sz="2000" dirty="0"/>
              <a:t> </a:t>
            </a:r>
            <a:r>
              <a:rPr lang="en-US" sz="2000" dirty="0" err="1"/>
              <a:t>Cours</a:t>
            </a:r>
            <a:r>
              <a:rPr lang="en-US" sz="2000" dirty="0"/>
              <a:t> with 8 nodes, 48 threads, 256 GB of RAM</a:t>
            </a:r>
          </a:p>
          <a:p>
            <a:pPr marL="914400" lvl="1" indent="-457200">
              <a:buFont typeface="+mj-lt"/>
              <a:buAutoNum type="arabicPeriod"/>
            </a:pPr>
            <a:r>
              <a:rPr lang="en-US" sz="2000" dirty="0"/>
              <a:t>Xeon E7-2860 with 4 nodes, 80 threads, 512 GB of RAM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512401"/>
            <a:ext cx="4190917" cy="3292863"/>
          </a:xfrm>
          <a:prstGeom prst="rect">
            <a:avLst/>
          </a:prstGeom>
        </p:spPr>
      </p:pic>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150208" y="1295400"/>
            <a:ext cx="8993791" cy="1485528"/>
          </a:xfrm>
        </p:spPr>
        <p:txBody>
          <a:bodyPr/>
          <a:lstStyle/>
          <a:p>
            <a:r>
              <a:rPr lang="en-US" dirty="0" smtClean="0"/>
              <a:t>Data-intensive applications need large machines </a:t>
            </a:r>
            <a:r>
              <a:rPr lang="en-US" dirty="0"/>
              <a:t>w</a:t>
            </a:r>
            <a:r>
              <a:rPr lang="en-US" dirty="0" smtClean="0"/>
              <a:t>ith plenty of cores and memory</a:t>
            </a:r>
          </a:p>
          <a:p>
            <a:r>
              <a:rPr lang="en-US" dirty="0" smtClean="0"/>
              <a:t>But, for large heaps, GC is inefficient on such machines</a:t>
            </a:r>
            <a:endParaRPr lang="en-US" dirty="0"/>
          </a:p>
          <a:p>
            <a:endParaRPr lang="en-US" dirty="0" smtClean="0"/>
          </a:p>
        </p:txBody>
      </p:sp>
      <p:sp>
        <p:nvSpPr>
          <p:cNvPr id="4" name="Footer Placeholder 3"/>
          <p:cNvSpPr>
            <a:spLocks noGrp="1"/>
          </p:cNvSpPr>
          <p:nvPr>
            <p:ph type="ftr" sz="quarter" idx="11"/>
          </p:nvPr>
        </p:nvSpPr>
        <p:spPr/>
        <p:txBody>
          <a:bodyPr/>
          <a:lstStyle/>
          <a:p>
            <a:pPr algn="l"/>
            <a:r>
              <a:rPr lang="en-US" smtClean="0"/>
              <a:t>Lokesh Gidra</a:t>
            </a:r>
            <a:endParaRPr lang="en-US" dirty="0"/>
          </a:p>
        </p:txBody>
      </p:sp>
      <p:sp>
        <p:nvSpPr>
          <p:cNvPr id="5" name="Slide Number Placeholder 4"/>
          <p:cNvSpPr>
            <a:spLocks noGrp="1"/>
          </p:cNvSpPr>
          <p:nvPr>
            <p:ph type="sldNum" sz="quarter" idx="12"/>
          </p:nvPr>
        </p:nvSpPr>
        <p:spPr/>
        <p:txBody>
          <a:bodyPr/>
          <a:lstStyle/>
          <a:p>
            <a:fld id="{1E092719-9E6D-4242-94B8-4143167E1437}" type="slidenum">
              <a:rPr lang="en-US" smtClean="0"/>
              <a:pPr/>
              <a:t>3</a:t>
            </a:fld>
            <a:endParaRPr lang="en-US"/>
          </a:p>
        </p:txBody>
      </p:sp>
      <p:sp>
        <p:nvSpPr>
          <p:cNvPr id="7" name="ZoneTexte 10"/>
          <p:cNvSpPr txBox="1"/>
          <p:nvPr/>
        </p:nvSpPr>
        <p:spPr>
          <a:xfrm rot="16200000">
            <a:off x="-589112" y="3730044"/>
            <a:ext cx="2866490" cy="707886"/>
          </a:xfrm>
          <a:prstGeom prst="rect">
            <a:avLst/>
          </a:prstGeom>
          <a:noFill/>
        </p:spPr>
        <p:txBody>
          <a:bodyPr wrap="none" rtlCol="0">
            <a:spAutoFit/>
          </a:bodyPr>
          <a:lstStyle/>
          <a:p>
            <a:pPr algn="ctr"/>
            <a:r>
              <a:rPr lang="en-US" sz="2000" dirty="0" smtClean="0">
                <a:latin typeface="Times New Roman"/>
                <a:cs typeface="Times New Roman"/>
              </a:rPr>
              <a:t>GC Throughput</a:t>
            </a:r>
          </a:p>
          <a:p>
            <a:pPr algn="ctr"/>
            <a:r>
              <a:rPr lang="en-US" sz="2000" dirty="0" smtClean="0">
                <a:latin typeface="Times New Roman"/>
                <a:cs typeface="Times New Roman"/>
              </a:rPr>
              <a:t>(GB collected per second)</a:t>
            </a:r>
            <a:endParaRPr lang="en-US" sz="2000" dirty="0">
              <a:latin typeface="Times New Roman"/>
              <a:cs typeface="Times New Roman"/>
            </a:endParaRPr>
          </a:p>
        </p:txBody>
      </p:sp>
      <p:sp>
        <p:nvSpPr>
          <p:cNvPr id="8" name="ZoneTexte 20"/>
          <p:cNvSpPr txBox="1"/>
          <p:nvPr/>
        </p:nvSpPr>
        <p:spPr>
          <a:xfrm>
            <a:off x="4211960" y="4725144"/>
            <a:ext cx="1863873" cy="461665"/>
          </a:xfrm>
          <a:prstGeom prst="rect">
            <a:avLst/>
          </a:prstGeom>
          <a:noFill/>
        </p:spPr>
        <p:txBody>
          <a:bodyPr wrap="square" rtlCol="0">
            <a:spAutoFit/>
          </a:bodyPr>
          <a:lstStyle/>
          <a:p>
            <a:r>
              <a:rPr lang="en-US" sz="2400" i="1" dirty="0" smtClean="0">
                <a:latin typeface="Times New Roman"/>
                <a:cs typeface="Times New Roman"/>
              </a:rPr>
              <a:t>Baseline PS</a:t>
            </a:r>
            <a:endParaRPr lang="en-US" sz="2400" i="1" dirty="0">
              <a:latin typeface="Times New Roman"/>
              <a:cs typeface="Times New Roman"/>
            </a:endParaRPr>
          </a:p>
        </p:txBody>
      </p:sp>
      <p:sp>
        <p:nvSpPr>
          <p:cNvPr id="9" name="ZoneTexte 21"/>
          <p:cNvSpPr txBox="1"/>
          <p:nvPr/>
        </p:nvSpPr>
        <p:spPr>
          <a:xfrm>
            <a:off x="2801378" y="5445224"/>
            <a:ext cx="1194558" cy="400110"/>
          </a:xfrm>
          <a:prstGeom prst="rect">
            <a:avLst/>
          </a:prstGeom>
          <a:noFill/>
        </p:spPr>
        <p:txBody>
          <a:bodyPr wrap="none" rtlCol="0">
            <a:spAutoFit/>
          </a:bodyPr>
          <a:lstStyle/>
          <a:p>
            <a:r>
              <a:rPr lang="en-US" sz="2000" dirty="0" smtClean="0">
                <a:latin typeface="Times New Roman"/>
                <a:cs typeface="Times New Roman"/>
              </a:rPr>
              <a:t># of cores</a:t>
            </a:r>
            <a:endParaRPr lang="en-US" sz="2000" dirty="0">
              <a:latin typeface="Times New Roman"/>
              <a:cs typeface="Times New Roman"/>
            </a:endParaRPr>
          </a:p>
        </p:txBody>
      </p:sp>
      <p:sp>
        <p:nvSpPr>
          <p:cNvPr id="10" name="ZoneTexte 16"/>
          <p:cNvSpPr txBox="1"/>
          <p:nvPr/>
        </p:nvSpPr>
        <p:spPr>
          <a:xfrm>
            <a:off x="4211960" y="3212976"/>
            <a:ext cx="2232248" cy="461665"/>
          </a:xfrm>
          <a:prstGeom prst="rect">
            <a:avLst/>
          </a:prstGeom>
          <a:noFill/>
        </p:spPr>
        <p:txBody>
          <a:bodyPr wrap="square" rtlCol="0">
            <a:spAutoFit/>
          </a:bodyPr>
          <a:lstStyle/>
          <a:p>
            <a:r>
              <a:rPr lang="en-US" sz="2400" i="1" dirty="0" smtClean="0">
                <a:latin typeface="Times New Roman"/>
                <a:cs typeface="Times New Roman"/>
              </a:rPr>
              <a:t>Ideal Scalability</a:t>
            </a:r>
            <a:endParaRPr lang="en-US" sz="2400" i="1" dirty="0">
              <a:latin typeface="Times New Roman"/>
              <a:cs typeface="Times New Roman"/>
            </a:endParaRPr>
          </a:p>
        </p:txBody>
      </p:sp>
      <p:sp>
        <p:nvSpPr>
          <p:cNvPr id="12" name="Rectangle 11"/>
          <p:cNvSpPr/>
          <p:nvPr/>
        </p:nvSpPr>
        <p:spPr>
          <a:xfrm>
            <a:off x="150208" y="5901079"/>
            <a:ext cx="8670264" cy="707886"/>
          </a:xfrm>
          <a:prstGeom prst="rect">
            <a:avLst/>
          </a:prstGeom>
        </p:spPr>
        <p:txBody>
          <a:bodyPr wrap="square">
            <a:spAutoFit/>
          </a:bodyPr>
          <a:lstStyle/>
          <a:p>
            <a:pPr algn="ctr"/>
            <a:r>
              <a:rPr lang="en-US" sz="2000" dirty="0">
                <a:latin typeface="Times New Roman"/>
                <a:cs typeface="Times New Roman"/>
              </a:rPr>
              <a:t>Page rank computation of 100million edge Friendster </a:t>
            </a:r>
            <a:r>
              <a:rPr lang="en-US" sz="2000" dirty="0" smtClean="0">
                <a:latin typeface="Times New Roman"/>
                <a:cs typeface="Times New Roman"/>
              </a:rPr>
              <a:t>dataset</a:t>
            </a:r>
            <a:endParaRPr lang="en-US" sz="2000" dirty="0">
              <a:latin typeface="Times New Roman"/>
              <a:cs typeface="Times New Roman"/>
            </a:endParaRPr>
          </a:p>
          <a:p>
            <a:pPr algn="ctr"/>
            <a:r>
              <a:rPr lang="en-US" sz="2000" dirty="0">
                <a:latin typeface="Times New Roman"/>
                <a:cs typeface="Times New Roman"/>
              </a:rPr>
              <a:t>with Spark on Hotspot/Parallel Scavenge with 40GB on a </a:t>
            </a:r>
            <a:r>
              <a:rPr lang="en-US" sz="2000" dirty="0" smtClean="0">
                <a:latin typeface="Times New Roman"/>
                <a:cs typeface="Times New Roman"/>
              </a:rPr>
              <a:t>48-core machine</a:t>
            </a:r>
            <a:endParaRPr lang="en-US" sz="2000" dirty="0">
              <a:latin typeface="Times New Roman"/>
              <a:cs typeface="Times New Roman"/>
            </a:endParaRPr>
          </a:p>
        </p:txBody>
      </p:sp>
    </p:spTree>
    <p:extLst>
      <p:ext uri="{BB962C8B-B14F-4D97-AF65-F5344CB8AC3E}">
        <p14:creationId xmlns:p14="http://schemas.microsoft.com/office/powerpoint/2010/main" val="32651165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GC Throughput (GB collected per second)</a:t>
            </a:r>
            <a:endParaRPr lang="en-US" dirty="0"/>
          </a:p>
        </p:txBody>
      </p:sp>
      <p:sp>
        <p:nvSpPr>
          <p:cNvPr id="17" name="ZoneTexte 16"/>
          <p:cNvSpPr txBox="1"/>
          <p:nvPr/>
        </p:nvSpPr>
        <p:spPr>
          <a:xfrm rot="16200000">
            <a:off x="-663026" y="3280939"/>
            <a:ext cx="2146742" cy="461665"/>
          </a:xfrm>
          <a:prstGeom prst="rect">
            <a:avLst/>
          </a:prstGeom>
          <a:noFill/>
        </p:spPr>
        <p:txBody>
          <a:bodyPr wrap="none" rtlCol="0">
            <a:spAutoFit/>
          </a:bodyPr>
          <a:lstStyle/>
          <a:p>
            <a:r>
              <a:rPr lang="en-US" sz="2400" dirty="0" smtClean="0">
                <a:latin typeface="Times New Roman"/>
                <a:cs typeface="Times New Roman"/>
              </a:rPr>
              <a:t>GC Throughput</a:t>
            </a:r>
            <a:endParaRPr lang="en-US" sz="2400" dirty="0">
              <a:latin typeface="Times New Roman"/>
              <a:cs typeface="Times New Roman"/>
            </a:endParaRPr>
          </a:p>
        </p:txBody>
      </p:sp>
      <p:sp>
        <p:nvSpPr>
          <p:cNvPr id="18" name="ZoneTexte 17"/>
          <p:cNvSpPr txBox="1"/>
          <p:nvPr/>
        </p:nvSpPr>
        <p:spPr>
          <a:xfrm>
            <a:off x="3610264" y="4924522"/>
            <a:ext cx="1560644" cy="461665"/>
          </a:xfrm>
          <a:prstGeom prst="rect">
            <a:avLst/>
          </a:prstGeom>
          <a:noFill/>
        </p:spPr>
        <p:txBody>
          <a:bodyPr wrap="none" rtlCol="0">
            <a:spAutoFit/>
          </a:bodyPr>
          <a:lstStyle/>
          <a:p>
            <a:r>
              <a:rPr lang="en-US" sz="2400" dirty="0" smtClean="0">
                <a:latin typeface="Times New Roman"/>
                <a:cs typeface="Times New Roman"/>
              </a:rPr>
              <a:t>Heap Sizes</a:t>
            </a:r>
            <a:endParaRPr lang="en-US" sz="2400" dirty="0">
              <a:latin typeface="Times New Roman"/>
              <a:cs typeface="Times New Roman"/>
            </a:endParaRPr>
          </a:p>
        </p:txBody>
      </p:sp>
      <p:sp>
        <p:nvSpPr>
          <p:cNvPr id="19" name="ZoneTexte 18"/>
          <p:cNvSpPr txBox="1"/>
          <p:nvPr/>
        </p:nvSpPr>
        <p:spPr>
          <a:xfrm>
            <a:off x="990600" y="1642086"/>
            <a:ext cx="1863873" cy="461665"/>
          </a:xfrm>
          <a:prstGeom prst="rect">
            <a:avLst/>
          </a:prstGeom>
          <a:noFill/>
        </p:spPr>
        <p:txBody>
          <a:bodyPr wrap="square" rtlCol="0">
            <a:spAutoFit/>
          </a:bodyPr>
          <a:lstStyle/>
          <a:p>
            <a:pPr algn="ctr"/>
            <a:r>
              <a:rPr lang="en-US" sz="2400" i="1" dirty="0" smtClean="0">
                <a:latin typeface="Times New Roman"/>
                <a:cs typeface="Times New Roman"/>
              </a:rPr>
              <a:t>Spark</a:t>
            </a:r>
            <a:endParaRPr lang="en-US" sz="2400" i="1" dirty="0">
              <a:latin typeface="Times New Roman"/>
              <a:cs typeface="Times New Roman"/>
            </a:endParaRPr>
          </a:p>
        </p:txBody>
      </p:sp>
      <p:sp>
        <p:nvSpPr>
          <p:cNvPr id="20" name="ZoneTexte 19"/>
          <p:cNvSpPr txBox="1"/>
          <p:nvPr/>
        </p:nvSpPr>
        <p:spPr>
          <a:xfrm>
            <a:off x="2924151" y="1642086"/>
            <a:ext cx="1863873" cy="461665"/>
          </a:xfrm>
          <a:prstGeom prst="rect">
            <a:avLst/>
          </a:prstGeom>
          <a:noFill/>
        </p:spPr>
        <p:txBody>
          <a:bodyPr wrap="square" rtlCol="0">
            <a:spAutoFit/>
          </a:bodyPr>
          <a:lstStyle/>
          <a:p>
            <a:pPr algn="ctr"/>
            <a:r>
              <a:rPr lang="en-US" sz="2400" i="1" dirty="0" smtClean="0">
                <a:latin typeface="Times New Roman"/>
                <a:cs typeface="Times New Roman"/>
              </a:rPr>
              <a:t>Neo4j</a:t>
            </a:r>
            <a:endParaRPr lang="en-US" sz="2400" i="1" dirty="0">
              <a:latin typeface="Times New Roman"/>
              <a:cs typeface="Times New Roman"/>
            </a:endParaRPr>
          </a:p>
        </p:txBody>
      </p:sp>
      <p:sp>
        <p:nvSpPr>
          <p:cNvPr id="21" name="ZoneTexte 20"/>
          <p:cNvSpPr txBox="1"/>
          <p:nvPr/>
        </p:nvSpPr>
        <p:spPr>
          <a:xfrm>
            <a:off x="4788024" y="1642086"/>
            <a:ext cx="1863873" cy="461665"/>
          </a:xfrm>
          <a:prstGeom prst="rect">
            <a:avLst/>
          </a:prstGeom>
          <a:noFill/>
        </p:spPr>
        <p:txBody>
          <a:bodyPr wrap="square" rtlCol="0">
            <a:spAutoFit/>
          </a:bodyPr>
          <a:lstStyle/>
          <a:p>
            <a:pPr algn="ctr"/>
            <a:r>
              <a:rPr lang="en-US" sz="2400" i="1" dirty="0" smtClean="0">
                <a:latin typeface="Times New Roman"/>
                <a:cs typeface="Times New Roman"/>
              </a:rPr>
              <a:t>SpecJBB13</a:t>
            </a:r>
            <a:endParaRPr lang="en-US" sz="2400" i="1" dirty="0">
              <a:latin typeface="Times New Roman"/>
              <a:cs typeface="Times New Roman"/>
            </a:endParaRPr>
          </a:p>
        </p:txBody>
      </p:sp>
      <p:sp>
        <p:nvSpPr>
          <p:cNvPr id="22" name="ZoneTexte 21"/>
          <p:cNvSpPr txBox="1"/>
          <p:nvPr/>
        </p:nvSpPr>
        <p:spPr>
          <a:xfrm>
            <a:off x="6668567" y="1642086"/>
            <a:ext cx="1863873" cy="461665"/>
          </a:xfrm>
          <a:prstGeom prst="rect">
            <a:avLst/>
          </a:prstGeom>
          <a:noFill/>
        </p:spPr>
        <p:txBody>
          <a:bodyPr wrap="square" rtlCol="0">
            <a:spAutoFit/>
          </a:bodyPr>
          <a:lstStyle/>
          <a:p>
            <a:pPr algn="ctr"/>
            <a:r>
              <a:rPr lang="en-US" sz="2400" i="1" dirty="0" smtClean="0">
                <a:latin typeface="Times New Roman"/>
                <a:cs typeface="Times New Roman"/>
              </a:rPr>
              <a:t>SpecJBB05</a:t>
            </a:r>
            <a:endParaRPr lang="en-US" sz="2400" i="1" dirty="0">
              <a:latin typeface="Times New Roman"/>
              <a:cs typeface="Times New Roman"/>
            </a:endParaRPr>
          </a:p>
        </p:txBody>
      </p:sp>
      <p:sp>
        <p:nvSpPr>
          <p:cNvPr id="23" name="ZoneTexte 22"/>
          <p:cNvSpPr txBox="1"/>
          <p:nvPr/>
        </p:nvSpPr>
        <p:spPr>
          <a:xfrm>
            <a:off x="8078901" y="3048000"/>
            <a:ext cx="1173619" cy="830997"/>
          </a:xfrm>
          <a:prstGeom prst="rect">
            <a:avLst/>
          </a:prstGeom>
          <a:noFill/>
        </p:spPr>
        <p:txBody>
          <a:bodyPr wrap="none" rtlCol="0">
            <a:spAutoFit/>
          </a:bodyPr>
          <a:lstStyle/>
          <a:p>
            <a:pPr algn="ctr"/>
            <a:r>
              <a:rPr lang="en-US" sz="2400" i="1" dirty="0" smtClean="0">
                <a:latin typeface="Times New Roman"/>
                <a:cs typeface="Times New Roman"/>
              </a:rPr>
              <a:t>on</a:t>
            </a:r>
          </a:p>
          <a:p>
            <a:pPr algn="ctr"/>
            <a:r>
              <a:rPr lang="en-US" sz="2400" i="1" dirty="0" smtClean="0">
                <a:latin typeface="Times New Roman"/>
                <a:cs typeface="Times New Roman"/>
              </a:rPr>
              <a:t>Amd48</a:t>
            </a:r>
            <a:endParaRPr lang="en-US" sz="2400" i="1" dirty="0">
              <a:latin typeface="Times New Roman"/>
              <a:cs typeface="Times New Roman"/>
            </a:endParaRPr>
          </a:p>
        </p:txBody>
      </p:sp>
      <p:sp>
        <p:nvSpPr>
          <p:cNvPr id="32" name="Espace réservé du pied de page 31"/>
          <p:cNvSpPr>
            <a:spLocks noGrp="1"/>
          </p:cNvSpPr>
          <p:nvPr>
            <p:ph type="ftr" sz="quarter" idx="11"/>
          </p:nvPr>
        </p:nvSpPr>
        <p:spPr/>
        <p:txBody>
          <a:bodyPr/>
          <a:lstStyle/>
          <a:p>
            <a:pPr algn="l"/>
            <a:r>
              <a:rPr lang="en-US" smtClean="0"/>
              <a:t>Lokesh Gidra</a:t>
            </a:r>
            <a:endParaRPr lang="en-US" dirty="0"/>
          </a:p>
        </p:txBody>
      </p:sp>
      <p:sp>
        <p:nvSpPr>
          <p:cNvPr id="33" name="Espace réservé du numéro de diapositive 32"/>
          <p:cNvSpPr>
            <a:spLocks noGrp="1"/>
          </p:cNvSpPr>
          <p:nvPr>
            <p:ph type="sldNum" sz="quarter" idx="12"/>
          </p:nvPr>
        </p:nvSpPr>
        <p:spPr/>
        <p:txBody>
          <a:bodyPr/>
          <a:lstStyle/>
          <a:p>
            <a:fld id="{1E092719-9E6D-4242-94B8-4143167E1437}" type="slidenum">
              <a:rPr lang="en-US" smtClean="0"/>
              <a:pPr/>
              <a:t>30</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132856"/>
            <a:ext cx="2049514" cy="259228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2486" y="2132856"/>
            <a:ext cx="2049514" cy="259228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984" y="2181512"/>
            <a:ext cx="2019116" cy="255384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8582" y="2204863"/>
            <a:ext cx="1985826" cy="2511733"/>
          </a:xfrm>
          <a:prstGeom prst="rect">
            <a:avLst/>
          </a:prstGeom>
        </p:spPr>
      </p:pic>
      <p:sp>
        <p:nvSpPr>
          <p:cNvPr id="39" name="ZoneTexte 36"/>
          <p:cNvSpPr txBox="1"/>
          <p:nvPr/>
        </p:nvSpPr>
        <p:spPr>
          <a:xfrm>
            <a:off x="1219200" y="1125248"/>
            <a:ext cx="1863873" cy="461665"/>
          </a:xfrm>
          <a:prstGeom prst="rect">
            <a:avLst/>
          </a:prstGeom>
          <a:noFill/>
        </p:spPr>
        <p:txBody>
          <a:bodyPr wrap="square" rtlCol="0">
            <a:spAutoFit/>
          </a:bodyPr>
          <a:lstStyle/>
          <a:p>
            <a:r>
              <a:rPr lang="en-US" sz="2400" dirty="0" smtClean="0">
                <a:latin typeface="Times New Roman"/>
                <a:cs typeface="Times New Roman"/>
              </a:rPr>
              <a:t>Improved PS</a:t>
            </a:r>
            <a:endParaRPr lang="en-US" sz="2400" dirty="0">
              <a:latin typeface="Times New Roman"/>
              <a:cs typeface="Times New Roman"/>
            </a:endParaRPr>
          </a:p>
        </p:txBody>
      </p:sp>
      <p:sp>
        <p:nvSpPr>
          <p:cNvPr id="40" name="ZoneTexte 37"/>
          <p:cNvSpPr txBox="1"/>
          <p:nvPr/>
        </p:nvSpPr>
        <p:spPr>
          <a:xfrm>
            <a:off x="4592380" y="1095127"/>
            <a:ext cx="1203756" cy="461665"/>
          </a:xfrm>
          <a:prstGeom prst="rect">
            <a:avLst/>
          </a:prstGeom>
          <a:noFill/>
        </p:spPr>
        <p:txBody>
          <a:bodyPr wrap="square" rtlCol="0">
            <a:spAutoFit/>
          </a:bodyPr>
          <a:lstStyle/>
          <a:p>
            <a:r>
              <a:rPr lang="en-US" sz="2400" dirty="0" smtClean="0">
                <a:latin typeface="Times New Roman"/>
                <a:cs typeface="Times New Roman"/>
              </a:rPr>
              <a:t>NAPS</a:t>
            </a:r>
            <a:endParaRPr lang="en-US" sz="2400" dirty="0">
              <a:latin typeface="Times New Roman"/>
              <a:cs typeface="Times New Roman"/>
            </a:endParaRPr>
          </a:p>
        </p:txBody>
      </p:sp>
      <p:sp>
        <p:nvSpPr>
          <p:cNvPr id="41" name="ZoneTexte 38"/>
          <p:cNvSpPr txBox="1"/>
          <p:nvPr/>
        </p:nvSpPr>
        <p:spPr>
          <a:xfrm>
            <a:off x="7151027" y="1101242"/>
            <a:ext cx="1597437" cy="461665"/>
          </a:xfrm>
          <a:prstGeom prst="rect">
            <a:avLst/>
          </a:prstGeom>
          <a:noFill/>
        </p:spPr>
        <p:txBody>
          <a:bodyPr wrap="square" rtlCol="0">
            <a:spAutoFit/>
          </a:bodyPr>
          <a:lstStyle/>
          <a:p>
            <a:r>
              <a:rPr lang="en-US" sz="2400" dirty="0" err="1" smtClean="0">
                <a:latin typeface="Times New Roman"/>
                <a:cs typeface="Times New Roman"/>
              </a:rPr>
              <a:t>NumaGiC</a:t>
            </a:r>
            <a:endParaRPr lang="en-US" sz="2400" dirty="0">
              <a:latin typeface="Times New Roman"/>
              <a:cs typeface="Times New Roman"/>
            </a:endParaRPr>
          </a:p>
        </p:txBody>
      </p:sp>
      <p:pic>
        <p:nvPicPr>
          <p:cNvPr id="42" name="Pictur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1" y="1196752"/>
            <a:ext cx="961237" cy="313130"/>
          </a:xfrm>
          <a:prstGeom prst="rect">
            <a:avLst/>
          </a:prstGeom>
        </p:spPr>
      </p:pic>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35896" y="1196752"/>
            <a:ext cx="1050320" cy="322257"/>
          </a:xfrm>
          <a:prstGeom prst="rect">
            <a:avLst/>
          </a:prstGeom>
        </p:spPr>
      </p:pic>
      <p:pic>
        <p:nvPicPr>
          <p:cNvPr id="44" name="Picture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56176" y="1171654"/>
            <a:ext cx="995977" cy="31313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GC Throughput (GB collected per second)</a:t>
            </a:r>
            <a:endParaRPr lang="en-US" dirty="0"/>
          </a:p>
        </p:txBody>
      </p:sp>
      <p:sp>
        <p:nvSpPr>
          <p:cNvPr id="17" name="ZoneTexte 16"/>
          <p:cNvSpPr txBox="1"/>
          <p:nvPr/>
        </p:nvSpPr>
        <p:spPr>
          <a:xfrm rot="16200000">
            <a:off x="-663026" y="3280939"/>
            <a:ext cx="2146742" cy="461665"/>
          </a:xfrm>
          <a:prstGeom prst="rect">
            <a:avLst/>
          </a:prstGeom>
          <a:noFill/>
        </p:spPr>
        <p:txBody>
          <a:bodyPr wrap="none" rtlCol="0">
            <a:spAutoFit/>
          </a:bodyPr>
          <a:lstStyle/>
          <a:p>
            <a:r>
              <a:rPr lang="en-US" sz="2400" dirty="0" smtClean="0">
                <a:latin typeface="Times New Roman"/>
                <a:cs typeface="Times New Roman"/>
              </a:rPr>
              <a:t>GC Throughput</a:t>
            </a:r>
            <a:endParaRPr lang="en-US" sz="2400" dirty="0">
              <a:latin typeface="Times New Roman"/>
              <a:cs typeface="Times New Roman"/>
            </a:endParaRPr>
          </a:p>
        </p:txBody>
      </p:sp>
      <p:sp>
        <p:nvSpPr>
          <p:cNvPr id="18" name="ZoneTexte 17"/>
          <p:cNvSpPr txBox="1"/>
          <p:nvPr/>
        </p:nvSpPr>
        <p:spPr>
          <a:xfrm>
            <a:off x="3610264" y="4924522"/>
            <a:ext cx="1560644" cy="461665"/>
          </a:xfrm>
          <a:prstGeom prst="rect">
            <a:avLst/>
          </a:prstGeom>
          <a:noFill/>
        </p:spPr>
        <p:txBody>
          <a:bodyPr wrap="none" rtlCol="0">
            <a:spAutoFit/>
          </a:bodyPr>
          <a:lstStyle/>
          <a:p>
            <a:r>
              <a:rPr lang="en-US" sz="2400" dirty="0" smtClean="0">
                <a:latin typeface="Times New Roman"/>
                <a:cs typeface="Times New Roman"/>
              </a:rPr>
              <a:t>Heap Sizes</a:t>
            </a:r>
            <a:endParaRPr lang="en-US" sz="2400" dirty="0">
              <a:latin typeface="Times New Roman"/>
              <a:cs typeface="Times New Roman"/>
            </a:endParaRPr>
          </a:p>
        </p:txBody>
      </p:sp>
      <p:sp>
        <p:nvSpPr>
          <p:cNvPr id="19" name="ZoneTexte 18"/>
          <p:cNvSpPr txBox="1"/>
          <p:nvPr/>
        </p:nvSpPr>
        <p:spPr>
          <a:xfrm>
            <a:off x="990600" y="1642086"/>
            <a:ext cx="1863873" cy="461665"/>
          </a:xfrm>
          <a:prstGeom prst="rect">
            <a:avLst/>
          </a:prstGeom>
          <a:noFill/>
        </p:spPr>
        <p:txBody>
          <a:bodyPr wrap="square" rtlCol="0">
            <a:spAutoFit/>
          </a:bodyPr>
          <a:lstStyle/>
          <a:p>
            <a:pPr algn="ctr"/>
            <a:r>
              <a:rPr lang="en-US" sz="2400" i="1" dirty="0" smtClean="0">
                <a:latin typeface="Times New Roman"/>
                <a:cs typeface="Times New Roman"/>
              </a:rPr>
              <a:t>Spark</a:t>
            </a:r>
            <a:endParaRPr lang="en-US" sz="2400" i="1" dirty="0">
              <a:latin typeface="Times New Roman"/>
              <a:cs typeface="Times New Roman"/>
            </a:endParaRPr>
          </a:p>
        </p:txBody>
      </p:sp>
      <p:sp>
        <p:nvSpPr>
          <p:cNvPr id="20" name="ZoneTexte 19"/>
          <p:cNvSpPr txBox="1"/>
          <p:nvPr/>
        </p:nvSpPr>
        <p:spPr>
          <a:xfrm>
            <a:off x="2924151" y="1642086"/>
            <a:ext cx="1863873" cy="461665"/>
          </a:xfrm>
          <a:prstGeom prst="rect">
            <a:avLst/>
          </a:prstGeom>
          <a:noFill/>
        </p:spPr>
        <p:txBody>
          <a:bodyPr wrap="square" rtlCol="0">
            <a:spAutoFit/>
          </a:bodyPr>
          <a:lstStyle/>
          <a:p>
            <a:pPr algn="ctr"/>
            <a:r>
              <a:rPr lang="en-US" sz="2400" i="1" dirty="0" smtClean="0">
                <a:latin typeface="Times New Roman"/>
                <a:cs typeface="Times New Roman"/>
              </a:rPr>
              <a:t>Neo4j</a:t>
            </a:r>
            <a:endParaRPr lang="en-US" sz="2400" i="1" dirty="0">
              <a:latin typeface="Times New Roman"/>
              <a:cs typeface="Times New Roman"/>
            </a:endParaRPr>
          </a:p>
        </p:txBody>
      </p:sp>
      <p:sp>
        <p:nvSpPr>
          <p:cNvPr id="21" name="ZoneTexte 20"/>
          <p:cNvSpPr txBox="1"/>
          <p:nvPr/>
        </p:nvSpPr>
        <p:spPr>
          <a:xfrm>
            <a:off x="4788024" y="1642086"/>
            <a:ext cx="1863873" cy="461665"/>
          </a:xfrm>
          <a:prstGeom prst="rect">
            <a:avLst/>
          </a:prstGeom>
          <a:noFill/>
        </p:spPr>
        <p:txBody>
          <a:bodyPr wrap="square" rtlCol="0">
            <a:spAutoFit/>
          </a:bodyPr>
          <a:lstStyle/>
          <a:p>
            <a:pPr algn="ctr"/>
            <a:r>
              <a:rPr lang="en-US" sz="2400" i="1" dirty="0" smtClean="0">
                <a:latin typeface="Times New Roman"/>
                <a:cs typeface="Times New Roman"/>
              </a:rPr>
              <a:t>SpecJBB13</a:t>
            </a:r>
            <a:endParaRPr lang="en-US" sz="2400" i="1" dirty="0">
              <a:latin typeface="Times New Roman"/>
              <a:cs typeface="Times New Roman"/>
            </a:endParaRPr>
          </a:p>
        </p:txBody>
      </p:sp>
      <p:sp>
        <p:nvSpPr>
          <p:cNvPr id="22" name="ZoneTexte 21"/>
          <p:cNvSpPr txBox="1"/>
          <p:nvPr/>
        </p:nvSpPr>
        <p:spPr>
          <a:xfrm>
            <a:off x="6668567" y="1642086"/>
            <a:ext cx="1863873" cy="461665"/>
          </a:xfrm>
          <a:prstGeom prst="rect">
            <a:avLst/>
          </a:prstGeom>
          <a:noFill/>
        </p:spPr>
        <p:txBody>
          <a:bodyPr wrap="square" rtlCol="0">
            <a:spAutoFit/>
          </a:bodyPr>
          <a:lstStyle/>
          <a:p>
            <a:pPr algn="ctr"/>
            <a:r>
              <a:rPr lang="en-US" sz="2400" i="1" dirty="0" smtClean="0">
                <a:latin typeface="Times New Roman"/>
                <a:cs typeface="Times New Roman"/>
              </a:rPr>
              <a:t>SpecJBB05</a:t>
            </a:r>
            <a:endParaRPr lang="en-US" sz="2400" i="1" dirty="0">
              <a:latin typeface="Times New Roman"/>
              <a:cs typeface="Times New Roman"/>
            </a:endParaRPr>
          </a:p>
        </p:txBody>
      </p:sp>
      <p:sp>
        <p:nvSpPr>
          <p:cNvPr id="23" name="ZoneTexte 22"/>
          <p:cNvSpPr txBox="1"/>
          <p:nvPr/>
        </p:nvSpPr>
        <p:spPr>
          <a:xfrm>
            <a:off x="8078901" y="3048000"/>
            <a:ext cx="1173619" cy="830997"/>
          </a:xfrm>
          <a:prstGeom prst="rect">
            <a:avLst/>
          </a:prstGeom>
          <a:noFill/>
        </p:spPr>
        <p:txBody>
          <a:bodyPr wrap="none" rtlCol="0">
            <a:spAutoFit/>
          </a:bodyPr>
          <a:lstStyle/>
          <a:p>
            <a:pPr algn="ctr"/>
            <a:r>
              <a:rPr lang="en-US" sz="2400" i="1" dirty="0" smtClean="0">
                <a:latin typeface="Times New Roman"/>
                <a:cs typeface="Times New Roman"/>
              </a:rPr>
              <a:t>on</a:t>
            </a:r>
          </a:p>
          <a:p>
            <a:pPr algn="ctr"/>
            <a:r>
              <a:rPr lang="en-US" sz="2400" i="1" dirty="0" smtClean="0">
                <a:latin typeface="Times New Roman"/>
                <a:cs typeface="Times New Roman"/>
              </a:rPr>
              <a:t>Amd48</a:t>
            </a:r>
            <a:endParaRPr lang="en-US" sz="2400" i="1" dirty="0">
              <a:latin typeface="Times New Roman"/>
              <a:cs typeface="Times New Roman"/>
            </a:endParaRPr>
          </a:p>
        </p:txBody>
      </p:sp>
      <p:sp>
        <p:nvSpPr>
          <p:cNvPr id="31" name="ZoneTexte 30"/>
          <p:cNvSpPr txBox="1"/>
          <p:nvPr/>
        </p:nvSpPr>
        <p:spPr>
          <a:xfrm>
            <a:off x="955233" y="5661248"/>
            <a:ext cx="7289175" cy="523220"/>
          </a:xfrm>
          <a:prstGeom prst="rect">
            <a:avLst/>
          </a:prstGeom>
          <a:noFill/>
        </p:spPr>
        <p:txBody>
          <a:bodyPr wrap="none" rtlCol="0">
            <a:spAutoFit/>
          </a:bodyPr>
          <a:lstStyle/>
          <a:p>
            <a:r>
              <a:rPr lang="en-US" sz="2800" dirty="0" err="1" smtClean="0">
                <a:solidFill>
                  <a:srgbClr val="008000"/>
                </a:solidFill>
                <a:latin typeface="Times New Roman"/>
                <a:cs typeface="Times New Roman"/>
              </a:rPr>
              <a:t>NumaGiC</a:t>
            </a:r>
            <a:r>
              <a:rPr lang="en-US" sz="2800" dirty="0" smtClean="0">
                <a:solidFill>
                  <a:srgbClr val="008000"/>
                </a:solidFill>
                <a:latin typeface="Times New Roman"/>
                <a:cs typeface="Times New Roman"/>
              </a:rPr>
              <a:t> multiplies GC performance up to 5.4X</a:t>
            </a:r>
            <a:endParaRPr lang="en-US" sz="2800" dirty="0">
              <a:solidFill>
                <a:srgbClr val="008000"/>
              </a:solidFill>
              <a:latin typeface="Times New Roman"/>
              <a:cs typeface="Times New Roman"/>
            </a:endParaRPr>
          </a:p>
        </p:txBody>
      </p:sp>
      <p:sp>
        <p:nvSpPr>
          <p:cNvPr id="32" name="Espace réservé du pied de page 31"/>
          <p:cNvSpPr>
            <a:spLocks noGrp="1"/>
          </p:cNvSpPr>
          <p:nvPr>
            <p:ph type="ftr" sz="quarter" idx="11"/>
          </p:nvPr>
        </p:nvSpPr>
        <p:spPr/>
        <p:txBody>
          <a:bodyPr/>
          <a:lstStyle/>
          <a:p>
            <a:pPr algn="l"/>
            <a:r>
              <a:rPr lang="en-US" smtClean="0"/>
              <a:t>Lokesh Gidra</a:t>
            </a:r>
            <a:endParaRPr lang="en-US" dirty="0"/>
          </a:p>
        </p:txBody>
      </p:sp>
      <p:sp>
        <p:nvSpPr>
          <p:cNvPr id="33" name="Espace réservé du numéro de diapositive 32"/>
          <p:cNvSpPr>
            <a:spLocks noGrp="1"/>
          </p:cNvSpPr>
          <p:nvPr>
            <p:ph type="sldNum" sz="quarter" idx="12"/>
          </p:nvPr>
        </p:nvSpPr>
        <p:spPr/>
        <p:txBody>
          <a:bodyPr/>
          <a:lstStyle/>
          <a:p>
            <a:fld id="{1E092719-9E6D-4242-94B8-4143167E1437}" type="slidenum">
              <a:rPr lang="en-US" smtClean="0"/>
              <a:pPr/>
              <a:t>31</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132856"/>
            <a:ext cx="2049514" cy="259228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2486" y="2132856"/>
            <a:ext cx="2049514" cy="259228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984" y="2181512"/>
            <a:ext cx="2019116" cy="255384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8582" y="2204863"/>
            <a:ext cx="1985826" cy="2511733"/>
          </a:xfrm>
          <a:prstGeom prst="rect">
            <a:avLst/>
          </a:prstGeom>
        </p:spPr>
      </p:pic>
      <p:sp>
        <p:nvSpPr>
          <p:cNvPr id="39" name="ZoneTexte 36"/>
          <p:cNvSpPr txBox="1"/>
          <p:nvPr/>
        </p:nvSpPr>
        <p:spPr>
          <a:xfrm>
            <a:off x="1219200" y="1125248"/>
            <a:ext cx="1863873" cy="461665"/>
          </a:xfrm>
          <a:prstGeom prst="rect">
            <a:avLst/>
          </a:prstGeom>
          <a:noFill/>
        </p:spPr>
        <p:txBody>
          <a:bodyPr wrap="square" rtlCol="0">
            <a:spAutoFit/>
          </a:bodyPr>
          <a:lstStyle/>
          <a:p>
            <a:r>
              <a:rPr lang="en-US" sz="2400" dirty="0" smtClean="0">
                <a:latin typeface="Times New Roman"/>
                <a:cs typeface="Times New Roman"/>
              </a:rPr>
              <a:t>Improved PS</a:t>
            </a:r>
            <a:endParaRPr lang="en-US" sz="2400" dirty="0">
              <a:latin typeface="Times New Roman"/>
              <a:cs typeface="Times New Roman"/>
            </a:endParaRPr>
          </a:p>
        </p:txBody>
      </p:sp>
      <p:sp>
        <p:nvSpPr>
          <p:cNvPr id="40" name="ZoneTexte 37"/>
          <p:cNvSpPr txBox="1"/>
          <p:nvPr/>
        </p:nvSpPr>
        <p:spPr>
          <a:xfrm>
            <a:off x="4592380" y="1095127"/>
            <a:ext cx="1203756" cy="461665"/>
          </a:xfrm>
          <a:prstGeom prst="rect">
            <a:avLst/>
          </a:prstGeom>
          <a:noFill/>
        </p:spPr>
        <p:txBody>
          <a:bodyPr wrap="square" rtlCol="0">
            <a:spAutoFit/>
          </a:bodyPr>
          <a:lstStyle/>
          <a:p>
            <a:r>
              <a:rPr lang="en-US" sz="2400" dirty="0" smtClean="0">
                <a:latin typeface="Times New Roman"/>
                <a:cs typeface="Times New Roman"/>
              </a:rPr>
              <a:t>NAPS</a:t>
            </a:r>
            <a:endParaRPr lang="en-US" sz="2400" dirty="0">
              <a:latin typeface="Times New Roman"/>
              <a:cs typeface="Times New Roman"/>
            </a:endParaRPr>
          </a:p>
        </p:txBody>
      </p:sp>
      <p:sp>
        <p:nvSpPr>
          <p:cNvPr id="41" name="ZoneTexte 38"/>
          <p:cNvSpPr txBox="1"/>
          <p:nvPr/>
        </p:nvSpPr>
        <p:spPr>
          <a:xfrm>
            <a:off x="7151027" y="1101242"/>
            <a:ext cx="1597437" cy="461665"/>
          </a:xfrm>
          <a:prstGeom prst="rect">
            <a:avLst/>
          </a:prstGeom>
          <a:noFill/>
        </p:spPr>
        <p:txBody>
          <a:bodyPr wrap="square" rtlCol="0">
            <a:spAutoFit/>
          </a:bodyPr>
          <a:lstStyle/>
          <a:p>
            <a:r>
              <a:rPr lang="en-US" sz="2400" dirty="0" err="1" smtClean="0">
                <a:latin typeface="Times New Roman"/>
                <a:cs typeface="Times New Roman"/>
              </a:rPr>
              <a:t>NumaGiC</a:t>
            </a:r>
            <a:endParaRPr lang="en-US" sz="2400" dirty="0">
              <a:latin typeface="Times New Roman"/>
              <a:cs typeface="Times New Roman"/>
            </a:endParaRPr>
          </a:p>
        </p:txBody>
      </p:sp>
      <p:pic>
        <p:nvPicPr>
          <p:cNvPr id="42" name="Pictur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1" y="1196752"/>
            <a:ext cx="961237" cy="313130"/>
          </a:xfrm>
          <a:prstGeom prst="rect">
            <a:avLst/>
          </a:prstGeom>
        </p:spPr>
      </p:pic>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35896" y="1196752"/>
            <a:ext cx="1050320" cy="322257"/>
          </a:xfrm>
          <a:prstGeom prst="rect">
            <a:avLst/>
          </a:prstGeom>
        </p:spPr>
      </p:pic>
      <p:pic>
        <p:nvPicPr>
          <p:cNvPr id="44" name="Picture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56176" y="1171654"/>
            <a:ext cx="995977" cy="313130"/>
          </a:xfrm>
          <a:prstGeom prst="rect">
            <a:avLst/>
          </a:prstGeom>
        </p:spPr>
      </p:pic>
      <p:cxnSp>
        <p:nvCxnSpPr>
          <p:cNvPr id="4" name="Straight Arrow Connector 3"/>
          <p:cNvCxnSpPr/>
          <p:nvPr/>
        </p:nvCxnSpPr>
        <p:spPr>
          <a:xfrm>
            <a:off x="5076056" y="2924944"/>
            <a:ext cx="0" cy="95405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055482" y="3068960"/>
            <a:ext cx="596638" cy="369332"/>
          </a:xfrm>
          <a:prstGeom prst="rect">
            <a:avLst/>
          </a:prstGeom>
          <a:noFill/>
        </p:spPr>
        <p:txBody>
          <a:bodyPr wrap="none" rtlCol="0">
            <a:spAutoFit/>
          </a:bodyPr>
          <a:lstStyle/>
          <a:p>
            <a:r>
              <a:rPr lang="en-US" dirty="0" smtClean="0"/>
              <a:t>5.4X</a:t>
            </a:r>
            <a:endParaRPr lang="en-US" dirty="0"/>
          </a:p>
        </p:txBody>
      </p:sp>
      <p:cxnSp>
        <p:nvCxnSpPr>
          <p:cNvPr id="9" name="Straight Arrow Connector 8"/>
          <p:cNvCxnSpPr/>
          <p:nvPr/>
        </p:nvCxnSpPr>
        <p:spPr>
          <a:xfrm>
            <a:off x="6156176" y="3140968"/>
            <a:ext cx="0" cy="64807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631546" y="3429000"/>
            <a:ext cx="596638" cy="369332"/>
          </a:xfrm>
          <a:prstGeom prst="rect">
            <a:avLst/>
          </a:prstGeom>
          <a:noFill/>
        </p:spPr>
        <p:txBody>
          <a:bodyPr wrap="none" rtlCol="0">
            <a:spAutoFit/>
          </a:bodyPr>
          <a:lstStyle/>
          <a:p>
            <a:r>
              <a:rPr lang="en-US" dirty="0" smtClean="0"/>
              <a:t>2.9X</a:t>
            </a:r>
            <a:endParaRPr lang="en-US" dirty="0"/>
          </a:p>
        </p:txBody>
      </p:sp>
    </p:spTree>
    <p:extLst>
      <p:ext uri="{BB962C8B-B14F-4D97-AF65-F5344CB8AC3E}">
        <p14:creationId xmlns:p14="http://schemas.microsoft.com/office/powerpoint/2010/main" val="2364361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8381" y="1370669"/>
            <a:ext cx="1963168" cy="2483074"/>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0486" y="3876205"/>
            <a:ext cx="1966136" cy="2486828"/>
          </a:xfrm>
          <a:prstGeom prst="rect">
            <a:avLst/>
          </a:prstGeom>
        </p:spPr>
      </p:pic>
      <p:sp>
        <p:nvSpPr>
          <p:cNvPr id="2" name="Titre 1"/>
          <p:cNvSpPr>
            <a:spLocks noGrp="1"/>
          </p:cNvSpPr>
          <p:nvPr>
            <p:ph type="title"/>
          </p:nvPr>
        </p:nvSpPr>
        <p:spPr/>
        <p:txBody>
          <a:bodyPr/>
          <a:lstStyle/>
          <a:p>
            <a:r>
              <a:rPr lang="en-US" dirty="0" smtClean="0"/>
              <a:t>GC Throughput (GB collected per second)</a:t>
            </a:r>
            <a:endParaRPr lang="en-US" dirty="0"/>
          </a:p>
        </p:txBody>
      </p:sp>
      <p:sp>
        <p:nvSpPr>
          <p:cNvPr id="18" name="ZoneTexte 17"/>
          <p:cNvSpPr txBox="1"/>
          <p:nvPr/>
        </p:nvSpPr>
        <p:spPr>
          <a:xfrm>
            <a:off x="3659428" y="6279703"/>
            <a:ext cx="1560644" cy="461665"/>
          </a:xfrm>
          <a:prstGeom prst="rect">
            <a:avLst/>
          </a:prstGeom>
          <a:noFill/>
        </p:spPr>
        <p:txBody>
          <a:bodyPr wrap="none" rtlCol="0">
            <a:spAutoFit/>
          </a:bodyPr>
          <a:lstStyle/>
          <a:p>
            <a:r>
              <a:rPr lang="en-US" sz="2400" dirty="0" smtClean="0">
                <a:latin typeface="Times New Roman"/>
                <a:cs typeface="Times New Roman"/>
              </a:rPr>
              <a:t>Heap Sizes</a:t>
            </a:r>
            <a:endParaRPr lang="en-US" sz="2400" dirty="0">
              <a:latin typeface="Times New Roman"/>
              <a:cs typeface="Times New Roman"/>
            </a:endParaRPr>
          </a:p>
        </p:txBody>
      </p:sp>
      <p:sp>
        <p:nvSpPr>
          <p:cNvPr id="19" name="ZoneTexte 18"/>
          <p:cNvSpPr txBox="1"/>
          <p:nvPr/>
        </p:nvSpPr>
        <p:spPr>
          <a:xfrm>
            <a:off x="827584" y="916151"/>
            <a:ext cx="1863873" cy="461665"/>
          </a:xfrm>
          <a:prstGeom prst="rect">
            <a:avLst/>
          </a:prstGeom>
          <a:noFill/>
        </p:spPr>
        <p:txBody>
          <a:bodyPr wrap="square" rtlCol="0">
            <a:spAutoFit/>
          </a:bodyPr>
          <a:lstStyle/>
          <a:p>
            <a:pPr algn="ctr"/>
            <a:r>
              <a:rPr lang="en-US" sz="2400" i="1" dirty="0" smtClean="0">
                <a:latin typeface="Times New Roman"/>
                <a:cs typeface="Times New Roman"/>
              </a:rPr>
              <a:t>Spark</a:t>
            </a:r>
            <a:endParaRPr lang="en-US" sz="2400" i="1" dirty="0">
              <a:latin typeface="Times New Roman"/>
              <a:cs typeface="Times New Roman"/>
            </a:endParaRPr>
          </a:p>
        </p:txBody>
      </p:sp>
      <p:sp>
        <p:nvSpPr>
          <p:cNvPr id="20" name="ZoneTexte 19"/>
          <p:cNvSpPr txBox="1"/>
          <p:nvPr/>
        </p:nvSpPr>
        <p:spPr>
          <a:xfrm>
            <a:off x="2678327" y="916151"/>
            <a:ext cx="1863873" cy="461665"/>
          </a:xfrm>
          <a:prstGeom prst="rect">
            <a:avLst/>
          </a:prstGeom>
          <a:noFill/>
        </p:spPr>
        <p:txBody>
          <a:bodyPr wrap="square" rtlCol="0">
            <a:spAutoFit/>
          </a:bodyPr>
          <a:lstStyle/>
          <a:p>
            <a:pPr algn="ctr"/>
            <a:r>
              <a:rPr lang="en-US" sz="2400" i="1" dirty="0" smtClean="0">
                <a:latin typeface="Times New Roman"/>
                <a:cs typeface="Times New Roman"/>
              </a:rPr>
              <a:t>Neo4j</a:t>
            </a:r>
            <a:endParaRPr lang="en-US" sz="2400" i="1" dirty="0">
              <a:latin typeface="Times New Roman"/>
              <a:cs typeface="Times New Roman"/>
            </a:endParaRPr>
          </a:p>
        </p:txBody>
      </p:sp>
      <p:sp>
        <p:nvSpPr>
          <p:cNvPr id="21" name="ZoneTexte 20"/>
          <p:cNvSpPr txBox="1"/>
          <p:nvPr/>
        </p:nvSpPr>
        <p:spPr>
          <a:xfrm>
            <a:off x="4724398" y="916151"/>
            <a:ext cx="1863873" cy="461665"/>
          </a:xfrm>
          <a:prstGeom prst="rect">
            <a:avLst/>
          </a:prstGeom>
          <a:noFill/>
        </p:spPr>
        <p:txBody>
          <a:bodyPr wrap="square" rtlCol="0">
            <a:spAutoFit/>
          </a:bodyPr>
          <a:lstStyle/>
          <a:p>
            <a:pPr algn="ctr"/>
            <a:r>
              <a:rPr lang="en-US" sz="2400" i="1" dirty="0" smtClean="0">
                <a:latin typeface="Times New Roman"/>
                <a:cs typeface="Times New Roman"/>
              </a:rPr>
              <a:t>SpecJBB13</a:t>
            </a:r>
            <a:endParaRPr lang="en-US" sz="2400" i="1" dirty="0">
              <a:latin typeface="Times New Roman"/>
              <a:cs typeface="Times New Roman"/>
            </a:endParaRPr>
          </a:p>
        </p:txBody>
      </p:sp>
      <p:sp>
        <p:nvSpPr>
          <p:cNvPr id="22" name="ZoneTexte 21"/>
          <p:cNvSpPr txBox="1"/>
          <p:nvPr/>
        </p:nvSpPr>
        <p:spPr>
          <a:xfrm>
            <a:off x="6556961" y="916151"/>
            <a:ext cx="1863873" cy="461665"/>
          </a:xfrm>
          <a:prstGeom prst="rect">
            <a:avLst/>
          </a:prstGeom>
          <a:noFill/>
        </p:spPr>
        <p:txBody>
          <a:bodyPr wrap="square" rtlCol="0">
            <a:spAutoFit/>
          </a:bodyPr>
          <a:lstStyle/>
          <a:p>
            <a:pPr algn="ctr"/>
            <a:r>
              <a:rPr lang="en-US" sz="2400" i="1" dirty="0" smtClean="0">
                <a:latin typeface="Times New Roman"/>
                <a:cs typeface="Times New Roman"/>
              </a:rPr>
              <a:t>SpecJBB05</a:t>
            </a:r>
            <a:endParaRPr lang="en-US" sz="2400" i="1" dirty="0">
              <a:latin typeface="Times New Roman"/>
              <a:cs typeface="Times New Roman"/>
            </a:endParaRPr>
          </a:p>
        </p:txBody>
      </p:sp>
      <p:sp>
        <p:nvSpPr>
          <p:cNvPr id="23" name="ZoneTexte 22"/>
          <p:cNvSpPr txBox="1"/>
          <p:nvPr/>
        </p:nvSpPr>
        <p:spPr>
          <a:xfrm>
            <a:off x="7956376" y="1988840"/>
            <a:ext cx="1173619" cy="830997"/>
          </a:xfrm>
          <a:prstGeom prst="rect">
            <a:avLst/>
          </a:prstGeom>
          <a:noFill/>
        </p:spPr>
        <p:txBody>
          <a:bodyPr wrap="none" rtlCol="0">
            <a:spAutoFit/>
          </a:bodyPr>
          <a:lstStyle/>
          <a:p>
            <a:pPr algn="ctr"/>
            <a:r>
              <a:rPr lang="en-US" sz="2400" i="1" dirty="0" smtClean="0">
                <a:latin typeface="Times New Roman"/>
                <a:cs typeface="Times New Roman"/>
              </a:rPr>
              <a:t>on</a:t>
            </a:r>
          </a:p>
          <a:p>
            <a:pPr algn="ctr"/>
            <a:r>
              <a:rPr lang="en-US" sz="2400" i="1" dirty="0" smtClean="0">
                <a:latin typeface="Times New Roman"/>
                <a:cs typeface="Times New Roman"/>
              </a:rPr>
              <a:t>Amd48</a:t>
            </a:r>
            <a:endParaRPr lang="en-US" sz="2400" i="1" dirty="0">
              <a:latin typeface="Times New Roman"/>
              <a:cs typeface="Times New Roman"/>
            </a:endParaRPr>
          </a:p>
        </p:txBody>
      </p:sp>
      <p:sp>
        <p:nvSpPr>
          <p:cNvPr id="24" name="ZoneTexte 23"/>
          <p:cNvSpPr txBox="1"/>
          <p:nvPr/>
        </p:nvSpPr>
        <p:spPr>
          <a:xfrm>
            <a:off x="7956376" y="4462857"/>
            <a:ext cx="1157438" cy="830997"/>
          </a:xfrm>
          <a:prstGeom prst="rect">
            <a:avLst/>
          </a:prstGeom>
          <a:noFill/>
        </p:spPr>
        <p:txBody>
          <a:bodyPr wrap="none" rtlCol="0">
            <a:spAutoFit/>
          </a:bodyPr>
          <a:lstStyle/>
          <a:p>
            <a:pPr algn="ctr"/>
            <a:r>
              <a:rPr lang="en-US" sz="2400" i="1" dirty="0" smtClean="0">
                <a:latin typeface="Times New Roman"/>
                <a:cs typeface="Times New Roman"/>
              </a:rPr>
              <a:t>on</a:t>
            </a:r>
          </a:p>
          <a:p>
            <a:pPr algn="ctr"/>
            <a:r>
              <a:rPr lang="en-US" sz="2400" i="1" dirty="0" smtClean="0">
                <a:latin typeface="Times New Roman"/>
                <a:cs typeface="Times New Roman"/>
              </a:rPr>
              <a:t>Intel80</a:t>
            </a:r>
            <a:endParaRPr lang="en-US" sz="2400" i="1" dirty="0">
              <a:latin typeface="Times New Roman"/>
              <a:cs typeface="Times New Roman"/>
            </a:endParaRPr>
          </a:p>
        </p:txBody>
      </p:sp>
      <p:sp>
        <p:nvSpPr>
          <p:cNvPr id="25" name="Espace réservé du pied de page 24"/>
          <p:cNvSpPr>
            <a:spLocks noGrp="1"/>
          </p:cNvSpPr>
          <p:nvPr>
            <p:ph type="ftr" sz="quarter" idx="11"/>
          </p:nvPr>
        </p:nvSpPr>
        <p:spPr/>
        <p:txBody>
          <a:bodyPr/>
          <a:lstStyle/>
          <a:p>
            <a:pPr algn="l"/>
            <a:r>
              <a:rPr lang="en-US" smtClean="0"/>
              <a:t>Lokesh Gidra</a:t>
            </a:r>
            <a:endParaRPr lang="en-US" dirty="0"/>
          </a:p>
        </p:txBody>
      </p:sp>
      <p:sp>
        <p:nvSpPr>
          <p:cNvPr id="26" name="Espace réservé du numéro de diapositive 25"/>
          <p:cNvSpPr>
            <a:spLocks noGrp="1"/>
          </p:cNvSpPr>
          <p:nvPr>
            <p:ph type="sldNum" sz="quarter" idx="12"/>
          </p:nvPr>
        </p:nvSpPr>
        <p:spPr/>
        <p:txBody>
          <a:bodyPr/>
          <a:lstStyle/>
          <a:p>
            <a:fld id="{1E092719-9E6D-4242-94B8-4143167E1437}" type="slidenum">
              <a:rPr lang="en-US" smtClean="0"/>
              <a:pPr/>
              <a:t>32</a:t>
            </a:fld>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344" y="1340767"/>
            <a:ext cx="2014423" cy="254790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544" y="3831146"/>
            <a:ext cx="2016224" cy="2550182"/>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1760" y="1340767"/>
            <a:ext cx="2031051" cy="2568936"/>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11760" y="3837695"/>
            <a:ext cx="2016223" cy="2550181"/>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57777" y="1340767"/>
            <a:ext cx="2013186" cy="2546339"/>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55975" y="3853743"/>
            <a:ext cx="1986605" cy="2512718"/>
          </a:xfrm>
          <a:prstGeom prst="rect">
            <a:avLst/>
          </a:prstGeom>
        </p:spPr>
      </p:pic>
      <p:sp>
        <p:nvSpPr>
          <p:cNvPr id="17" name="ZoneTexte 16"/>
          <p:cNvSpPr txBox="1"/>
          <p:nvPr/>
        </p:nvSpPr>
        <p:spPr>
          <a:xfrm rot="16200000">
            <a:off x="-692644" y="3280939"/>
            <a:ext cx="2146742" cy="461665"/>
          </a:xfrm>
          <a:prstGeom prst="rect">
            <a:avLst/>
          </a:prstGeom>
          <a:noFill/>
        </p:spPr>
        <p:txBody>
          <a:bodyPr wrap="none" rtlCol="0">
            <a:spAutoFit/>
          </a:bodyPr>
          <a:lstStyle/>
          <a:p>
            <a:r>
              <a:rPr lang="en-US" sz="2400" dirty="0" smtClean="0">
                <a:latin typeface="Times New Roman"/>
                <a:cs typeface="Times New Roman"/>
              </a:rPr>
              <a:t>GC Throughput</a:t>
            </a:r>
            <a:endParaRPr lang="en-US" sz="2400" dirty="0">
              <a:latin typeface="Times New Roman"/>
              <a:cs typeface="Times New Roman"/>
            </a:endParaRPr>
          </a:p>
        </p:txBody>
      </p:sp>
      <p:cxnSp>
        <p:nvCxnSpPr>
          <p:cNvPr id="9" name="Straight Arrow Connector 8"/>
          <p:cNvCxnSpPr/>
          <p:nvPr/>
        </p:nvCxnSpPr>
        <p:spPr>
          <a:xfrm>
            <a:off x="7740352" y="4365104"/>
            <a:ext cx="0" cy="115212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164288" y="4725144"/>
            <a:ext cx="720080" cy="369332"/>
          </a:xfrm>
          <a:prstGeom prst="rect">
            <a:avLst/>
          </a:prstGeom>
          <a:noFill/>
        </p:spPr>
        <p:txBody>
          <a:bodyPr wrap="square" rtlCol="0">
            <a:spAutoFit/>
          </a:bodyPr>
          <a:lstStyle/>
          <a:p>
            <a:r>
              <a:rPr lang="en-US" dirty="0" smtClean="0"/>
              <a:t>3.6X</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914394"/>
            <a:ext cx="4188924" cy="5759771"/>
          </a:xfrm>
          <a:prstGeom prst="rect">
            <a:avLst/>
          </a:prstGeom>
        </p:spPr>
      </p:pic>
      <p:sp>
        <p:nvSpPr>
          <p:cNvPr id="2" name="Titre 1"/>
          <p:cNvSpPr>
            <a:spLocks noGrp="1"/>
          </p:cNvSpPr>
          <p:nvPr>
            <p:ph type="title"/>
          </p:nvPr>
        </p:nvSpPr>
        <p:spPr/>
        <p:txBody>
          <a:bodyPr/>
          <a:lstStyle/>
          <a:p>
            <a:r>
              <a:rPr lang="en-US" dirty="0" smtClean="0"/>
              <a:t>GC Throughput Scalability</a:t>
            </a:r>
            <a:endParaRPr lang="en-US" dirty="0"/>
          </a:p>
        </p:txBody>
      </p:sp>
      <p:sp>
        <p:nvSpPr>
          <p:cNvPr id="10" name="ZoneTexte 9"/>
          <p:cNvSpPr txBox="1"/>
          <p:nvPr/>
        </p:nvSpPr>
        <p:spPr>
          <a:xfrm>
            <a:off x="5511807" y="4941168"/>
            <a:ext cx="3164649" cy="830997"/>
          </a:xfrm>
          <a:prstGeom prst="rect">
            <a:avLst/>
          </a:prstGeom>
          <a:noFill/>
        </p:spPr>
        <p:txBody>
          <a:bodyPr wrap="none" rtlCol="0">
            <a:spAutoFit/>
          </a:bodyPr>
          <a:lstStyle/>
          <a:p>
            <a:r>
              <a:rPr lang="en-US" sz="2400" dirty="0" smtClean="0">
                <a:latin typeface="Times New Roman"/>
                <a:cs typeface="Times New Roman"/>
              </a:rPr>
              <a:t>Spark on Amd48 with a</a:t>
            </a:r>
          </a:p>
          <a:p>
            <a:r>
              <a:rPr lang="en-US" sz="2400" dirty="0" smtClean="0">
                <a:latin typeface="Times New Roman"/>
                <a:cs typeface="Times New Roman"/>
              </a:rPr>
              <a:t>smaller dataset of 40GB</a:t>
            </a:r>
          </a:p>
        </p:txBody>
      </p:sp>
      <p:sp>
        <p:nvSpPr>
          <p:cNvPr id="11" name="ZoneTexte 10"/>
          <p:cNvSpPr txBox="1"/>
          <p:nvPr/>
        </p:nvSpPr>
        <p:spPr>
          <a:xfrm rot="16200000">
            <a:off x="-404612" y="3119411"/>
            <a:ext cx="2146742" cy="461665"/>
          </a:xfrm>
          <a:prstGeom prst="rect">
            <a:avLst/>
          </a:prstGeom>
          <a:noFill/>
        </p:spPr>
        <p:txBody>
          <a:bodyPr wrap="none" rtlCol="0">
            <a:spAutoFit/>
          </a:bodyPr>
          <a:lstStyle/>
          <a:p>
            <a:r>
              <a:rPr lang="en-US" sz="2400" dirty="0" smtClean="0">
                <a:latin typeface="Times New Roman"/>
                <a:cs typeface="Times New Roman"/>
              </a:rPr>
              <a:t>GC Throughput</a:t>
            </a:r>
            <a:endParaRPr lang="en-US" sz="2400" dirty="0">
              <a:latin typeface="Times New Roman"/>
              <a:cs typeface="Times New Roman"/>
            </a:endParaRPr>
          </a:p>
        </p:txBody>
      </p:sp>
      <p:sp>
        <p:nvSpPr>
          <p:cNvPr id="12" name="ZoneTexte 11"/>
          <p:cNvSpPr txBox="1"/>
          <p:nvPr/>
        </p:nvSpPr>
        <p:spPr>
          <a:xfrm>
            <a:off x="2381723" y="6021288"/>
            <a:ext cx="1467068" cy="461665"/>
          </a:xfrm>
          <a:prstGeom prst="rect">
            <a:avLst/>
          </a:prstGeom>
          <a:noFill/>
        </p:spPr>
        <p:txBody>
          <a:bodyPr wrap="none" rtlCol="0">
            <a:spAutoFit/>
          </a:bodyPr>
          <a:lstStyle/>
          <a:p>
            <a:r>
              <a:rPr lang="en-US" sz="2400" dirty="0" smtClean="0">
                <a:latin typeface="Times New Roman"/>
                <a:cs typeface="Times New Roman"/>
              </a:rPr>
              <a:t># of nodes</a:t>
            </a:r>
            <a:endParaRPr lang="en-US" sz="2400" dirty="0">
              <a:latin typeface="Times New Roman"/>
              <a:cs typeface="Times New Roman"/>
            </a:endParaRPr>
          </a:p>
        </p:txBody>
      </p:sp>
      <p:sp>
        <p:nvSpPr>
          <p:cNvPr id="13" name="ZoneTexte 12"/>
          <p:cNvSpPr txBox="1"/>
          <p:nvPr/>
        </p:nvSpPr>
        <p:spPr>
          <a:xfrm>
            <a:off x="3635896" y="4047455"/>
            <a:ext cx="1863873" cy="461665"/>
          </a:xfrm>
          <a:prstGeom prst="rect">
            <a:avLst/>
          </a:prstGeom>
          <a:noFill/>
        </p:spPr>
        <p:txBody>
          <a:bodyPr wrap="square" rtlCol="0">
            <a:spAutoFit/>
          </a:bodyPr>
          <a:lstStyle/>
          <a:p>
            <a:r>
              <a:rPr lang="en-US" sz="2400" i="1" dirty="0" smtClean="0">
                <a:latin typeface="Times New Roman"/>
                <a:cs typeface="Times New Roman"/>
              </a:rPr>
              <a:t>Improved PS</a:t>
            </a:r>
            <a:endParaRPr lang="en-US" sz="2400" i="1" dirty="0">
              <a:latin typeface="Times New Roman"/>
              <a:cs typeface="Times New Roman"/>
            </a:endParaRPr>
          </a:p>
        </p:txBody>
      </p:sp>
      <p:sp>
        <p:nvSpPr>
          <p:cNvPr id="14" name="ZoneTexte 13"/>
          <p:cNvSpPr txBox="1"/>
          <p:nvPr/>
        </p:nvSpPr>
        <p:spPr>
          <a:xfrm>
            <a:off x="3563888" y="4767535"/>
            <a:ext cx="1863873" cy="461665"/>
          </a:xfrm>
          <a:prstGeom prst="rect">
            <a:avLst/>
          </a:prstGeom>
          <a:noFill/>
        </p:spPr>
        <p:txBody>
          <a:bodyPr wrap="square" rtlCol="0">
            <a:spAutoFit/>
          </a:bodyPr>
          <a:lstStyle/>
          <a:p>
            <a:r>
              <a:rPr lang="en-US" sz="2400" i="1" dirty="0" smtClean="0">
                <a:latin typeface="Times New Roman"/>
                <a:cs typeface="Times New Roman"/>
              </a:rPr>
              <a:t>Baseline PS</a:t>
            </a:r>
            <a:endParaRPr lang="en-US" sz="2400" i="1" dirty="0">
              <a:latin typeface="Times New Roman"/>
              <a:cs typeface="Times New Roman"/>
            </a:endParaRPr>
          </a:p>
        </p:txBody>
      </p:sp>
      <p:sp>
        <p:nvSpPr>
          <p:cNvPr id="16" name="ZoneTexte 15"/>
          <p:cNvSpPr txBox="1"/>
          <p:nvPr/>
        </p:nvSpPr>
        <p:spPr>
          <a:xfrm>
            <a:off x="4211960" y="1916832"/>
            <a:ext cx="1863873" cy="461665"/>
          </a:xfrm>
          <a:prstGeom prst="rect">
            <a:avLst/>
          </a:prstGeom>
          <a:noFill/>
        </p:spPr>
        <p:txBody>
          <a:bodyPr wrap="square" rtlCol="0">
            <a:spAutoFit/>
          </a:bodyPr>
          <a:lstStyle/>
          <a:p>
            <a:r>
              <a:rPr lang="en-US" sz="2400" b="1" i="1" dirty="0" err="1" smtClean="0">
                <a:latin typeface="Times New Roman"/>
                <a:cs typeface="Times New Roman"/>
              </a:rPr>
              <a:t>NumaGiC</a:t>
            </a:r>
            <a:endParaRPr lang="en-US" sz="2400" b="1" i="1" dirty="0">
              <a:latin typeface="Times New Roman"/>
              <a:cs typeface="Times New Roman"/>
            </a:endParaRPr>
          </a:p>
        </p:txBody>
      </p:sp>
      <p:sp>
        <p:nvSpPr>
          <p:cNvPr id="17" name="ZoneTexte 16"/>
          <p:cNvSpPr txBox="1"/>
          <p:nvPr/>
        </p:nvSpPr>
        <p:spPr>
          <a:xfrm>
            <a:off x="4283968" y="1095127"/>
            <a:ext cx="2232248" cy="461665"/>
          </a:xfrm>
          <a:prstGeom prst="rect">
            <a:avLst/>
          </a:prstGeom>
          <a:noFill/>
        </p:spPr>
        <p:txBody>
          <a:bodyPr wrap="square" rtlCol="0">
            <a:spAutoFit/>
          </a:bodyPr>
          <a:lstStyle/>
          <a:p>
            <a:r>
              <a:rPr lang="en-US" sz="2400" i="1" dirty="0" smtClean="0">
                <a:latin typeface="Times New Roman"/>
                <a:cs typeface="Times New Roman"/>
              </a:rPr>
              <a:t>Ideal Scalability</a:t>
            </a:r>
            <a:endParaRPr lang="en-US" sz="2400" i="1" dirty="0">
              <a:latin typeface="Times New Roman"/>
              <a:cs typeface="Times New Roman"/>
            </a:endParaRPr>
          </a:p>
        </p:txBody>
      </p:sp>
      <p:sp>
        <p:nvSpPr>
          <p:cNvPr id="22" name="Espace réservé du pied de page 21"/>
          <p:cNvSpPr>
            <a:spLocks noGrp="1"/>
          </p:cNvSpPr>
          <p:nvPr>
            <p:ph type="ftr" sz="quarter" idx="11"/>
          </p:nvPr>
        </p:nvSpPr>
        <p:spPr/>
        <p:txBody>
          <a:bodyPr/>
          <a:lstStyle/>
          <a:p>
            <a:pPr algn="l"/>
            <a:r>
              <a:rPr lang="en-US" smtClean="0"/>
              <a:t>Lokesh Gidra</a:t>
            </a:r>
            <a:endParaRPr lang="en-US" dirty="0"/>
          </a:p>
        </p:txBody>
      </p:sp>
      <p:sp>
        <p:nvSpPr>
          <p:cNvPr id="23" name="Espace réservé du numéro de diapositive 22"/>
          <p:cNvSpPr>
            <a:spLocks noGrp="1"/>
          </p:cNvSpPr>
          <p:nvPr>
            <p:ph type="sldNum" sz="quarter" idx="12"/>
          </p:nvPr>
        </p:nvSpPr>
        <p:spPr/>
        <p:txBody>
          <a:bodyPr/>
          <a:lstStyle/>
          <a:p>
            <a:fld id="{1E092719-9E6D-4242-94B8-4143167E1437}" type="slidenum">
              <a:rPr lang="en-US" smtClean="0"/>
              <a:pPr/>
              <a:t>33</a:t>
            </a:fld>
            <a:endParaRPr lang="en-US"/>
          </a:p>
        </p:txBody>
      </p:sp>
      <p:sp>
        <p:nvSpPr>
          <p:cNvPr id="4" name="TextBox 3"/>
          <p:cNvSpPr txBox="1"/>
          <p:nvPr/>
        </p:nvSpPr>
        <p:spPr>
          <a:xfrm>
            <a:off x="4283968" y="2985655"/>
            <a:ext cx="918841" cy="461665"/>
          </a:xfrm>
          <a:prstGeom prst="rect">
            <a:avLst/>
          </a:prstGeom>
          <a:noFill/>
        </p:spPr>
        <p:txBody>
          <a:bodyPr wrap="none" rtlCol="0">
            <a:spAutoFit/>
          </a:bodyPr>
          <a:lstStyle/>
          <a:p>
            <a:r>
              <a:rPr lang="en-US" sz="2400" i="1" dirty="0" smtClean="0">
                <a:latin typeface="Times New Roman" panose="02020603050405020304" pitchFamily="18" charset="0"/>
                <a:cs typeface="Times New Roman" panose="02020603050405020304" pitchFamily="18" charset="0"/>
              </a:rPr>
              <a:t>NAPS</a:t>
            </a:r>
            <a:endParaRPr lang="en-US" sz="24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991305"/>
            <a:ext cx="8172400" cy="4669943"/>
          </a:xfrm>
          <a:prstGeom prst="rect">
            <a:avLst/>
          </a:prstGeom>
        </p:spPr>
      </p:pic>
      <p:sp>
        <p:nvSpPr>
          <p:cNvPr id="2" name="Titre 1"/>
          <p:cNvSpPr>
            <a:spLocks noGrp="1"/>
          </p:cNvSpPr>
          <p:nvPr>
            <p:ph type="title"/>
          </p:nvPr>
        </p:nvSpPr>
        <p:spPr/>
        <p:txBody>
          <a:bodyPr/>
          <a:lstStyle/>
          <a:p>
            <a:r>
              <a:rPr lang="en-US" dirty="0" smtClean="0"/>
              <a:t>Application speedup</a:t>
            </a:r>
            <a:endParaRPr lang="en-US" dirty="0"/>
          </a:p>
        </p:txBody>
      </p:sp>
      <p:sp>
        <p:nvSpPr>
          <p:cNvPr id="9" name="ZoneTexte 8"/>
          <p:cNvSpPr txBox="1"/>
          <p:nvPr/>
        </p:nvSpPr>
        <p:spPr>
          <a:xfrm rot="16200000">
            <a:off x="-741202" y="2781126"/>
            <a:ext cx="2313404" cy="830997"/>
          </a:xfrm>
          <a:prstGeom prst="rect">
            <a:avLst/>
          </a:prstGeom>
          <a:noFill/>
        </p:spPr>
        <p:txBody>
          <a:bodyPr wrap="none" rtlCol="0">
            <a:spAutoFit/>
          </a:bodyPr>
          <a:lstStyle/>
          <a:p>
            <a:r>
              <a:rPr lang="en-US" sz="2400" b="1" dirty="0" smtClean="0">
                <a:latin typeface="Times New Roman"/>
                <a:cs typeface="Times New Roman"/>
              </a:rPr>
              <a:t>Speedup </a:t>
            </a:r>
            <a:r>
              <a:rPr lang="en-US" sz="2400" dirty="0" smtClean="0">
                <a:latin typeface="Times New Roman"/>
                <a:cs typeface="Times New Roman"/>
              </a:rPr>
              <a:t>relative </a:t>
            </a:r>
          </a:p>
          <a:p>
            <a:r>
              <a:rPr lang="en-US" sz="2400" dirty="0" smtClean="0">
                <a:latin typeface="Times New Roman"/>
                <a:cs typeface="Times New Roman"/>
              </a:rPr>
              <a:t>to Improved PS</a:t>
            </a:r>
            <a:endParaRPr lang="en-US" sz="2400" dirty="0">
              <a:latin typeface="Times New Roman"/>
              <a:cs typeface="Times New Roman"/>
            </a:endParaRPr>
          </a:p>
        </p:txBody>
      </p:sp>
      <p:sp>
        <p:nvSpPr>
          <p:cNvPr id="20" name="Espace réservé du pied de page 19"/>
          <p:cNvSpPr>
            <a:spLocks noGrp="1"/>
          </p:cNvSpPr>
          <p:nvPr>
            <p:ph type="ftr" sz="quarter" idx="11"/>
          </p:nvPr>
        </p:nvSpPr>
        <p:spPr/>
        <p:txBody>
          <a:bodyPr/>
          <a:lstStyle/>
          <a:p>
            <a:pPr algn="l"/>
            <a:r>
              <a:rPr lang="en-US" smtClean="0"/>
              <a:t>Lokesh Gidra</a:t>
            </a:r>
            <a:endParaRPr lang="en-US" dirty="0"/>
          </a:p>
        </p:txBody>
      </p:sp>
      <p:sp>
        <p:nvSpPr>
          <p:cNvPr id="21" name="Espace réservé du numéro de diapositive 20"/>
          <p:cNvSpPr>
            <a:spLocks noGrp="1"/>
          </p:cNvSpPr>
          <p:nvPr>
            <p:ph type="sldNum" sz="quarter" idx="12"/>
          </p:nvPr>
        </p:nvSpPr>
        <p:spPr/>
        <p:txBody>
          <a:bodyPr/>
          <a:lstStyle/>
          <a:p>
            <a:fld id="{1E092719-9E6D-4242-94B8-4143167E1437}" type="slidenum">
              <a:rPr lang="en-US" smtClean="0"/>
              <a:pPr/>
              <a:t>34</a:t>
            </a:fld>
            <a:endParaRPr lang="en-US"/>
          </a:p>
        </p:txBody>
      </p:sp>
      <p:sp>
        <p:nvSpPr>
          <p:cNvPr id="16" name="ZoneTexte 18"/>
          <p:cNvSpPr txBox="1"/>
          <p:nvPr/>
        </p:nvSpPr>
        <p:spPr>
          <a:xfrm>
            <a:off x="1835696" y="5415607"/>
            <a:ext cx="895359" cy="461665"/>
          </a:xfrm>
          <a:prstGeom prst="rect">
            <a:avLst/>
          </a:prstGeom>
          <a:noFill/>
        </p:spPr>
        <p:txBody>
          <a:bodyPr wrap="square" rtlCol="0">
            <a:spAutoFit/>
          </a:bodyPr>
          <a:lstStyle/>
          <a:p>
            <a:pPr algn="ctr"/>
            <a:r>
              <a:rPr lang="en-US" sz="2400" i="1" dirty="0" smtClean="0">
                <a:latin typeface="Times New Roman"/>
                <a:cs typeface="Times New Roman"/>
              </a:rPr>
              <a:t>Spark</a:t>
            </a:r>
            <a:endParaRPr lang="en-US" sz="2400" i="1" dirty="0">
              <a:latin typeface="Times New Roman"/>
              <a:cs typeface="Times New Roman"/>
            </a:endParaRPr>
          </a:p>
        </p:txBody>
      </p:sp>
      <p:sp>
        <p:nvSpPr>
          <p:cNvPr id="17" name="ZoneTexte 19"/>
          <p:cNvSpPr txBox="1"/>
          <p:nvPr/>
        </p:nvSpPr>
        <p:spPr>
          <a:xfrm>
            <a:off x="3635896" y="5415607"/>
            <a:ext cx="945902" cy="461665"/>
          </a:xfrm>
          <a:prstGeom prst="rect">
            <a:avLst/>
          </a:prstGeom>
          <a:noFill/>
        </p:spPr>
        <p:txBody>
          <a:bodyPr wrap="square" rtlCol="0">
            <a:spAutoFit/>
          </a:bodyPr>
          <a:lstStyle/>
          <a:p>
            <a:pPr algn="ctr"/>
            <a:r>
              <a:rPr lang="en-US" sz="2400" i="1" dirty="0" smtClean="0">
                <a:latin typeface="Times New Roman"/>
                <a:cs typeface="Times New Roman"/>
              </a:rPr>
              <a:t>Neo4j</a:t>
            </a:r>
            <a:endParaRPr lang="en-US" sz="2400" i="1" dirty="0">
              <a:latin typeface="Times New Roman"/>
              <a:cs typeface="Times New Roman"/>
            </a:endParaRPr>
          </a:p>
        </p:txBody>
      </p:sp>
      <p:sp>
        <p:nvSpPr>
          <p:cNvPr id="18" name="ZoneTexte 20"/>
          <p:cNvSpPr txBox="1"/>
          <p:nvPr/>
        </p:nvSpPr>
        <p:spPr>
          <a:xfrm>
            <a:off x="5004048" y="5415607"/>
            <a:ext cx="1687447" cy="461665"/>
          </a:xfrm>
          <a:prstGeom prst="rect">
            <a:avLst/>
          </a:prstGeom>
          <a:noFill/>
        </p:spPr>
        <p:txBody>
          <a:bodyPr wrap="square" rtlCol="0">
            <a:spAutoFit/>
          </a:bodyPr>
          <a:lstStyle/>
          <a:p>
            <a:pPr algn="ctr"/>
            <a:r>
              <a:rPr lang="en-US" sz="2400" i="1" dirty="0" smtClean="0">
                <a:latin typeface="Times New Roman"/>
                <a:cs typeface="Times New Roman"/>
              </a:rPr>
              <a:t>SpecJBB13</a:t>
            </a:r>
            <a:endParaRPr lang="en-US" sz="2400" i="1" dirty="0">
              <a:latin typeface="Times New Roman"/>
              <a:cs typeface="Times New Roman"/>
            </a:endParaRPr>
          </a:p>
        </p:txBody>
      </p:sp>
      <p:sp>
        <p:nvSpPr>
          <p:cNvPr id="22" name="ZoneTexte 21"/>
          <p:cNvSpPr txBox="1"/>
          <p:nvPr/>
        </p:nvSpPr>
        <p:spPr>
          <a:xfrm>
            <a:off x="6876256" y="5415607"/>
            <a:ext cx="1687447" cy="461665"/>
          </a:xfrm>
          <a:prstGeom prst="rect">
            <a:avLst/>
          </a:prstGeom>
          <a:noFill/>
        </p:spPr>
        <p:txBody>
          <a:bodyPr wrap="square" rtlCol="0">
            <a:spAutoFit/>
          </a:bodyPr>
          <a:lstStyle/>
          <a:p>
            <a:pPr algn="ctr"/>
            <a:r>
              <a:rPr lang="en-US" sz="2400" i="1" dirty="0" smtClean="0">
                <a:latin typeface="Times New Roman"/>
                <a:cs typeface="Times New Roman"/>
              </a:rPr>
              <a:t>SpecJBB05</a:t>
            </a:r>
            <a:endParaRPr lang="en-US" sz="2400" i="1" dirty="0">
              <a:latin typeface="Times New Roman"/>
              <a:cs typeface="Times New Roman"/>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6169187"/>
            <a:ext cx="863195" cy="21214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0179" y="6163700"/>
            <a:ext cx="875997" cy="217628"/>
          </a:xfrm>
          <a:prstGeom prst="rect">
            <a:avLst/>
          </a:prstGeom>
        </p:spPr>
      </p:pic>
      <p:sp>
        <p:nvSpPr>
          <p:cNvPr id="23" name="ZoneTexte 37"/>
          <p:cNvSpPr txBox="1"/>
          <p:nvPr/>
        </p:nvSpPr>
        <p:spPr>
          <a:xfrm>
            <a:off x="2411760" y="6021288"/>
            <a:ext cx="1203756" cy="461665"/>
          </a:xfrm>
          <a:prstGeom prst="rect">
            <a:avLst/>
          </a:prstGeom>
          <a:noFill/>
        </p:spPr>
        <p:txBody>
          <a:bodyPr wrap="square" rtlCol="0">
            <a:spAutoFit/>
          </a:bodyPr>
          <a:lstStyle/>
          <a:p>
            <a:r>
              <a:rPr lang="en-US" sz="2400" dirty="0" smtClean="0">
                <a:latin typeface="Times New Roman"/>
                <a:cs typeface="Times New Roman"/>
              </a:rPr>
              <a:t>NAPS</a:t>
            </a:r>
            <a:endParaRPr lang="en-US" sz="2400" dirty="0">
              <a:latin typeface="Times New Roman"/>
              <a:cs typeface="Times New Roman"/>
            </a:endParaRPr>
          </a:p>
        </p:txBody>
      </p:sp>
      <p:sp>
        <p:nvSpPr>
          <p:cNvPr id="24" name="ZoneTexte 38"/>
          <p:cNvSpPr txBox="1"/>
          <p:nvPr/>
        </p:nvSpPr>
        <p:spPr>
          <a:xfrm>
            <a:off x="6194543" y="6021288"/>
            <a:ext cx="1597437" cy="461665"/>
          </a:xfrm>
          <a:prstGeom prst="rect">
            <a:avLst/>
          </a:prstGeom>
          <a:noFill/>
        </p:spPr>
        <p:txBody>
          <a:bodyPr wrap="square" rtlCol="0">
            <a:spAutoFit/>
          </a:bodyPr>
          <a:lstStyle/>
          <a:p>
            <a:r>
              <a:rPr lang="en-US" sz="2400" dirty="0" err="1" smtClean="0">
                <a:latin typeface="Times New Roman"/>
                <a:cs typeface="Times New Roman"/>
              </a:rPr>
              <a:t>NumaGiC</a:t>
            </a:r>
            <a:endParaRPr lang="en-US" sz="2400" dirty="0">
              <a:latin typeface="Times New Roman"/>
              <a:cs typeface="Times New Roman"/>
            </a:endParaRPr>
          </a:p>
        </p:txBody>
      </p:sp>
      <p:sp>
        <p:nvSpPr>
          <p:cNvPr id="3" name="TextBox 2"/>
          <p:cNvSpPr txBox="1"/>
          <p:nvPr/>
        </p:nvSpPr>
        <p:spPr>
          <a:xfrm>
            <a:off x="1763688" y="980728"/>
            <a:ext cx="583814" cy="369332"/>
          </a:xfrm>
          <a:prstGeom prst="rect">
            <a:avLst/>
          </a:prstGeom>
          <a:noFill/>
        </p:spPr>
        <p:txBody>
          <a:bodyPr wrap="none" rtlCol="0">
            <a:spAutoFit/>
          </a:bodyPr>
          <a:lstStyle/>
          <a:p>
            <a:r>
              <a:rPr lang="en-US" dirty="0" smtClean="0"/>
              <a:t>94%</a:t>
            </a:r>
            <a:endParaRPr lang="en-US" dirty="0"/>
          </a:p>
        </p:txBody>
      </p:sp>
      <p:sp>
        <p:nvSpPr>
          <p:cNvPr id="7" name="TextBox 6"/>
          <p:cNvSpPr txBox="1"/>
          <p:nvPr/>
        </p:nvSpPr>
        <p:spPr>
          <a:xfrm>
            <a:off x="2339752" y="1196752"/>
            <a:ext cx="583814" cy="369332"/>
          </a:xfrm>
          <a:prstGeom prst="rect">
            <a:avLst/>
          </a:prstGeom>
          <a:noFill/>
        </p:spPr>
        <p:txBody>
          <a:bodyPr wrap="none" rtlCol="0">
            <a:spAutoFit/>
          </a:bodyPr>
          <a:lstStyle/>
          <a:p>
            <a:r>
              <a:rPr lang="en-US" dirty="0" smtClean="0"/>
              <a:t>82%</a:t>
            </a:r>
            <a:endParaRPr lang="en-US" dirty="0"/>
          </a:p>
        </p:txBody>
      </p:sp>
      <p:sp>
        <p:nvSpPr>
          <p:cNvPr id="8" name="TextBox 7"/>
          <p:cNvSpPr txBox="1"/>
          <p:nvPr/>
        </p:nvSpPr>
        <p:spPr>
          <a:xfrm>
            <a:off x="3491880" y="2060848"/>
            <a:ext cx="583814" cy="369332"/>
          </a:xfrm>
          <a:prstGeom prst="rect">
            <a:avLst/>
          </a:prstGeom>
          <a:noFill/>
        </p:spPr>
        <p:txBody>
          <a:bodyPr wrap="none" rtlCol="0">
            <a:spAutoFit/>
          </a:bodyPr>
          <a:lstStyle/>
          <a:p>
            <a:r>
              <a:rPr lang="en-US" dirty="0" smtClean="0"/>
              <a:t>36%</a:t>
            </a:r>
            <a:endParaRPr lang="en-US" dirty="0"/>
          </a:p>
        </p:txBody>
      </p:sp>
      <p:sp>
        <p:nvSpPr>
          <p:cNvPr id="10" name="TextBox 9"/>
          <p:cNvSpPr txBox="1"/>
          <p:nvPr/>
        </p:nvSpPr>
        <p:spPr>
          <a:xfrm>
            <a:off x="4067944" y="1547500"/>
            <a:ext cx="583814" cy="369332"/>
          </a:xfrm>
          <a:prstGeom prst="rect">
            <a:avLst/>
          </a:prstGeom>
          <a:noFill/>
        </p:spPr>
        <p:txBody>
          <a:bodyPr wrap="none" rtlCol="0">
            <a:spAutoFit/>
          </a:bodyPr>
          <a:lstStyle/>
          <a:p>
            <a:r>
              <a:rPr lang="en-US" dirty="0" smtClean="0"/>
              <a:t>64%</a:t>
            </a:r>
            <a:endParaRPr lang="en-US" dirty="0"/>
          </a:p>
        </p:txBody>
      </p:sp>
      <p:sp>
        <p:nvSpPr>
          <p:cNvPr id="11" name="TextBox 10"/>
          <p:cNvSpPr txBox="1"/>
          <p:nvPr/>
        </p:nvSpPr>
        <p:spPr>
          <a:xfrm>
            <a:off x="5292080" y="1700808"/>
            <a:ext cx="583814" cy="369332"/>
          </a:xfrm>
          <a:prstGeom prst="rect">
            <a:avLst/>
          </a:prstGeom>
          <a:noFill/>
        </p:spPr>
        <p:txBody>
          <a:bodyPr wrap="none" rtlCol="0">
            <a:spAutoFit/>
          </a:bodyPr>
          <a:lstStyle/>
          <a:p>
            <a:r>
              <a:rPr lang="en-US" dirty="0" smtClean="0"/>
              <a:t>55%</a:t>
            </a:r>
            <a:endParaRPr lang="en-US" dirty="0"/>
          </a:p>
        </p:txBody>
      </p:sp>
      <p:sp>
        <p:nvSpPr>
          <p:cNvPr id="12" name="TextBox 11"/>
          <p:cNvSpPr txBox="1"/>
          <p:nvPr/>
        </p:nvSpPr>
        <p:spPr>
          <a:xfrm>
            <a:off x="5940152" y="1556792"/>
            <a:ext cx="583814" cy="369332"/>
          </a:xfrm>
          <a:prstGeom prst="rect">
            <a:avLst/>
          </a:prstGeom>
          <a:noFill/>
        </p:spPr>
        <p:txBody>
          <a:bodyPr wrap="none" rtlCol="0">
            <a:spAutoFit/>
          </a:bodyPr>
          <a:lstStyle/>
          <a:p>
            <a:r>
              <a:rPr lang="en-US" dirty="0" smtClean="0"/>
              <a:t>61%</a:t>
            </a:r>
            <a:endParaRPr lang="en-US" dirty="0"/>
          </a:p>
        </p:txBody>
      </p:sp>
      <p:sp>
        <p:nvSpPr>
          <p:cNvPr id="13" name="TextBox 12"/>
          <p:cNvSpPr txBox="1"/>
          <p:nvPr/>
        </p:nvSpPr>
        <p:spPr>
          <a:xfrm>
            <a:off x="7020272" y="2204864"/>
            <a:ext cx="583814" cy="369332"/>
          </a:xfrm>
          <a:prstGeom prst="rect">
            <a:avLst/>
          </a:prstGeom>
          <a:noFill/>
        </p:spPr>
        <p:txBody>
          <a:bodyPr wrap="none" rtlCol="0">
            <a:spAutoFit/>
          </a:bodyPr>
          <a:lstStyle/>
          <a:p>
            <a:r>
              <a:rPr lang="en-US" dirty="0" smtClean="0"/>
              <a:t>27%</a:t>
            </a:r>
            <a:endParaRPr lang="en-US" dirty="0"/>
          </a:p>
        </p:txBody>
      </p:sp>
      <p:sp>
        <p:nvSpPr>
          <p:cNvPr id="14" name="TextBox 13"/>
          <p:cNvSpPr txBox="1"/>
          <p:nvPr/>
        </p:nvSpPr>
        <p:spPr>
          <a:xfrm>
            <a:off x="7740352" y="1916832"/>
            <a:ext cx="583814" cy="369332"/>
          </a:xfrm>
          <a:prstGeom prst="rect">
            <a:avLst/>
          </a:prstGeom>
          <a:noFill/>
        </p:spPr>
        <p:txBody>
          <a:bodyPr wrap="none" rtlCol="0">
            <a:spAutoFit/>
          </a:bodyPr>
          <a:lstStyle/>
          <a:p>
            <a:r>
              <a:rPr lang="en-US" dirty="0" smtClean="0"/>
              <a:t>42%</a:t>
            </a:r>
            <a:endParaRPr lang="en-US" dirty="0"/>
          </a:p>
        </p:txBody>
      </p:sp>
    </p:spTree>
    <p:extLst>
      <p:ext uri="{BB962C8B-B14F-4D97-AF65-F5344CB8AC3E}">
        <p14:creationId xmlns:p14="http://schemas.microsoft.com/office/powerpoint/2010/main" val="16476558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991305"/>
            <a:ext cx="8172400" cy="4669943"/>
          </a:xfrm>
          <a:prstGeom prst="rect">
            <a:avLst/>
          </a:prstGeom>
        </p:spPr>
      </p:pic>
      <p:sp>
        <p:nvSpPr>
          <p:cNvPr id="2" name="Titre 1"/>
          <p:cNvSpPr>
            <a:spLocks noGrp="1"/>
          </p:cNvSpPr>
          <p:nvPr>
            <p:ph type="title"/>
          </p:nvPr>
        </p:nvSpPr>
        <p:spPr/>
        <p:txBody>
          <a:bodyPr/>
          <a:lstStyle/>
          <a:p>
            <a:r>
              <a:rPr lang="en-US" dirty="0" smtClean="0"/>
              <a:t>Application speedup</a:t>
            </a:r>
            <a:endParaRPr lang="en-US" dirty="0"/>
          </a:p>
        </p:txBody>
      </p:sp>
      <p:sp>
        <p:nvSpPr>
          <p:cNvPr id="9" name="ZoneTexte 8"/>
          <p:cNvSpPr txBox="1"/>
          <p:nvPr/>
        </p:nvSpPr>
        <p:spPr>
          <a:xfrm rot="16200000">
            <a:off x="-741202" y="2781126"/>
            <a:ext cx="2313404" cy="830997"/>
          </a:xfrm>
          <a:prstGeom prst="rect">
            <a:avLst/>
          </a:prstGeom>
          <a:noFill/>
        </p:spPr>
        <p:txBody>
          <a:bodyPr wrap="none" rtlCol="0">
            <a:spAutoFit/>
          </a:bodyPr>
          <a:lstStyle/>
          <a:p>
            <a:r>
              <a:rPr lang="en-US" sz="2400" b="1" dirty="0" smtClean="0">
                <a:latin typeface="Times New Roman"/>
                <a:cs typeface="Times New Roman"/>
              </a:rPr>
              <a:t>Speedup </a:t>
            </a:r>
            <a:r>
              <a:rPr lang="en-US" sz="2400" dirty="0" smtClean="0">
                <a:latin typeface="Times New Roman"/>
                <a:cs typeface="Times New Roman"/>
              </a:rPr>
              <a:t>relative </a:t>
            </a:r>
          </a:p>
          <a:p>
            <a:r>
              <a:rPr lang="en-US" sz="2400" dirty="0" smtClean="0">
                <a:latin typeface="Times New Roman"/>
                <a:cs typeface="Times New Roman"/>
              </a:rPr>
              <a:t>to Improved PS</a:t>
            </a:r>
            <a:endParaRPr lang="en-US" sz="2400" dirty="0">
              <a:latin typeface="Times New Roman"/>
              <a:cs typeface="Times New Roman"/>
            </a:endParaRPr>
          </a:p>
        </p:txBody>
      </p:sp>
      <p:sp>
        <p:nvSpPr>
          <p:cNvPr id="20" name="Espace réservé du pied de page 19"/>
          <p:cNvSpPr>
            <a:spLocks noGrp="1"/>
          </p:cNvSpPr>
          <p:nvPr>
            <p:ph type="ftr" sz="quarter" idx="11"/>
          </p:nvPr>
        </p:nvSpPr>
        <p:spPr/>
        <p:txBody>
          <a:bodyPr/>
          <a:lstStyle/>
          <a:p>
            <a:pPr algn="l"/>
            <a:r>
              <a:rPr lang="en-US" smtClean="0"/>
              <a:t>Lokesh Gidra</a:t>
            </a:r>
            <a:endParaRPr lang="en-US" dirty="0"/>
          </a:p>
        </p:txBody>
      </p:sp>
      <p:sp>
        <p:nvSpPr>
          <p:cNvPr id="21" name="Espace réservé du numéro de diapositive 20"/>
          <p:cNvSpPr>
            <a:spLocks noGrp="1"/>
          </p:cNvSpPr>
          <p:nvPr>
            <p:ph type="sldNum" sz="quarter" idx="12"/>
          </p:nvPr>
        </p:nvSpPr>
        <p:spPr/>
        <p:txBody>
          <a:bodyPr/>
          <a:lstStyle/>
          <a:p>
            <a:fld id="{1E092719-9E6D-4242-94B8-4143167E1437}" type="slidenum">
              <a:rPr lang="en-US" smtClean="0"/>
              <a:pPr/>
              <a:t>35</a:t>
            </a:fld>
            <a:endParaRPr lang="en-US"/>
          </a:p>
        </p:txBody>
      </p:sp>
      <p:sp>
        <p:nvSpPr>
          <p:cNvPr id="16" name="ZoneTexte 18"/>
          <p:cNvSpPr txBox="1"/>
          <p:nvPr/>
        </p:nvSpPr>
        <p:spPr>
          <a:xfrm>
            <a:off x="1835696" y="5415607"/>
            <a:ext cx="895359" cy="461665"/>
          </a:xfrm>
          <a:prstGeom prst="rect">
            <a:avLst/>
          </a:prstGeom>
          <a:noFill/>
        </p:spPr>
        <p:txBody>
          <a:bodyPr wrap="square" rtlCol="0">
            <a:spAutoFit/>
          </a:bodyPr>
          <a:lstStyle/>
          <a:p>
            <a:pPr algn="ctr"/>
            <a:r>
              <a:rPr lang="en-US" sz="2400" i="1" dirty="0" smtClean="0">
                <a:latin typeface="Times New Roman"/>
                <a:cs typeface="Times New Roman"/>
              </a:rPr>
              <a:t>Spark</a:t>
            </a:r>
            <a:endParaRPr lang="en-US" sz="2400" i="1" dirty="0">
              <a:latin typeface="Times New Roman"/>
              <a:cs typeface="Times New Roman"/>
            </a:endParaRPr>
          </a:p>
        </p:txBody>
      </p:sp>
      <p:sp>
        <p:nvSpPr>
          <p:cNvPr id="17" name="ZoneTexte 19"/>
          <p:cNvSpPr txBox="1"/>
          <p:nvPr/>
        </p:nvSpPr>
        <p:spPr>
          <a:xfrm>
            <a:off x="3635896" y="5415607"/>
            <a:ext cx="945902" cy="461665"/>
          </a:xfrm>
          <a:prstGeom prst="rect">
            <a:avLst/>
          </a:prstGeom>
          <a:noFill/>
        </p:spPr>
        <p:txBody>
          <a:bodyPr wrap="square" rtlCol="0">
            <a:spAutoFit/>
          </a:bodyPr>
          <a:lstStyle/>
          <a:p>
            <a:pPr algn="ctr"/>
            <a:r>
              <a:rPr lang="en-US" sz="2400" i="1" dirty="0" smtClean="0">
                <a:latin typeface="Times New Roman"/>
                <a:cs typeface="Times New Roman"/>
              </a:rPr>
              <a:t>Neo4j</a:t>
            </a:r>
            <a:endParaRPr lang="en-US" sz="2400" i="1" dirty="0">
              <a:latin typeface="Times New Roman"/>
              <a:cs typeface="Times New Roman"/>
            </a:endParaRPr>
          </a:p>
        </p:txBody>
      </p:sp>
      <p:sp>
        <p:nvSpPr>
          <p:cNvPr id="18" name="ZoneTexte 20"/>
          <p:cNvSpPr txBox="1"/>
          <p:nvPr/>
        </p:nvSpPr>
        <p:spPr>
          <a:xfrm>
            <a:off x="5004048" y="5415607"/>
            <a:ext cx="1687447" cy="461665"/>
          </a:xfrm>
          <a:prstGeom prst="rect">
            <a:avLst/>
          </a:prstGeom>
          <a:noFill/>
        </p:spPr>
        <p:txBody>
          <a:bodyPr wrap="square" rtlCol="0">
            <a:spAutoFit/>
          </a:bodyPr>
          <a:lstStyle/>
          <a:p>
            <a:pPr algn="ctr"/>
            <a:r>
              <a:rPr lang="en-US" sz="2400" i="1" dirty="0" smtClean="0">
                <a:latin typeface="Times New Roman"/>
                <a:cs typeface="Times New Roman"/>
              </a:rPr>
              <a:t>SpecJBB13</a:t>
            </a:r>
            <a:endParaRPr lang="en-US" sz="2400" i="1" dirty="0">
              <a:latin typeface="Times New Roman"/>
              <a:cs typeface="Times New Roman"/>
            </a:endParaRPr>
          </a:p>
        </p:txBody>
      </p:sp>
      <p:sp>
        <p:nvSpPr>
          <p:cNvPr id="22" name="ZoneTexte 21"/>
          <p:cNvSpPr txBox="1"/>
          <p:nvPr/>
        </p:nvSpPr>
        <p:spPr>
          <a:xfrm>
            <a:off x="6876256" y="5415607"/>
            <a:ext cx="1687447" cy="461665"/>
          </a:xfrm>
          <a:prstGeom prst="rect">
            <a:avLst/>
          </a:prstGeom>
          <a:noFill/>
        </p:spPr>
        <p:txBody>
          <a:bodyPr wrap="square" rtlCol="0">
            <a:spAutoFit/>
          </a:bodyPr>
          <a:lstStyle/>
          <a:p>
            <a:pPr algn="ctr"/>
            <a:r>
              <a:rPr lang="en-US" sz="2400" i="1" dirty="0" smtClean="0">
                <a:latin typeface="Times New Roman"/>
                <a:cs typeface="Times New Roman"/>
              </a:rPr>
              <a:t>SpecJBB05</a:t>
            </a:r>
            <a:endParaRPr lang="en-US" sz="2400" i="1" dirty="0">
              <a:latin typeface="Times New Roman"/>
              <a:cs typeface="Times New Roman"/>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6169187"/>
            <a:ext cx="863195" cy="21214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0179" y="6163700"/>
            <a:ext cx="875997" cy="217628"/>
          </a:xfrm>
          <a:prstGeom prst="rect">
            <a:avLst/>
          </a:prstGeom>
        </p:spPr>
      </p:pic>
      <p:sp>
        <p:nvSpPr>
          <p:cNvPr id="23" name="ZoneTexte 37"/>
          <p:cNvSpPr txBox="1"/>
          <p:nvPr/>
        </p:nvSpPr>
        <p:spPr>
          <a:xfrm>
            <a:off x="2411760" y="6021288"/>
            <a:ext cx="1203756" cy="461665"/>
          </a:xfrm>
          <a:prstGeom prst="rect">
            <a:avLst/>
          </a:prstGeom>
          <a:noFill/>
        </p:spPr>
        <p:txBody>
          <a:bodyPr wrap="square" rtlCol="0">
            <a:spAutoFit/>
          </a:bodyPr>
          <a:lstStyle/>
          <a:p>
            <a:r>
              <a:rPr lang="en-US" sz="2400" dirty="0" smtClean="0">
                <a:latin typeface="Times New Roman"/>
                <a:cs typeface="Times New Roman"/>
              </a:rPr>
              <a:t>NAPS</a:t>
            </a:r>
            <a:endParaRPr lang="en-US" sz="2400" dirty="0">
              <a:latin typeface="Times New Roman"/>
              <a:cs typeface="Times New Roman"/>
            </a:endParaRPr>
          </a:p>
        </p:txBody>
      </p:sp>
      <p:sp>
        <p:nvSpPr>
          <p:cNvPr id="24" name="ZoneTexte 38"/>
          <p:cNvSpPr txBox="1"/>
          <p:nvPr/>
        </p:nvSpPr>
        <p:spPr>
          <a:xfrm>
            <a:off x="6194543" y="6021288"/>
            <a:ext cx="1597437" cy="461665"/>
          </a:xfrm>
          <a:prstGeom prst="rect">
            <a:avLst/>
          </a:prstGeom>
          <a:noFill/>
        </p:spPr>
        <p:txBody>
          <a:bodyPr wrap="square" rtlCol="0">
            <a:spAutoFit/>
          </a:bodyPr>
          <a:lstStyle/>
          <a:p>
            <a:r>
              <a:rPr lang="en-US" sz="2400" dirty="0" err="1" smtClean="0">
                <a:latin typeface="Times New Roman"/>
                <a:cs typeface="Times New Roman"/>
              </a:rPr>
              <a:t>NumaGiC</a:t>
            </a:r>
            <a:endParaRPr lang="en-US" sz="2400" dirty="0">
              <a:latin typeface="Times New Roman"/>
              <a:cs typeface="Times New Roman"/>
            </a:endParaRPr>
          </a:p>
        </p:txBody>
      </p:sp>
      <p:sp>
        <p:nvSpPr>
          <p:cNvPr id="3" name="TextBox 2"/>
          <p:cNvSpPr txBox="1"/>
          <p:nvPr/>
        </p:nvSpPr>
        <p:spPr>
          <a:xfrm>
            <a:off x="6588224" y="2483604"/>
            <a:ext cx="583814" cy="369332"/>
          </a:xfrm>
          <a:prstGeom prst="rect">
            <a:avLst/>
          </a:prstGeom>
          <a:noFill/>
        </p:spPr>
        <p:txBody>
          <a:bodyPr wrap="none" rtlCol="0">
            <a:spAutoFit/>
          </a:bodyPr>
          <a:lstStyle/>
          <a:p>
            <a:r>
              <a:rPr lang="en-US" dirty="0" smtClean="0"/>
              <a:t>12%</a:t>
            </a:r>
            <a:endParaRPr lang="en-US" dirty="0"/>
          </a:p>
        </p:txBody>
      </p:sp>
      <p:cxnSp>
        <p:nvCxnSpPr>
          <p:cNvPr id="8" name="Straight Arrow Connector 7"/>
          <p:cNvCxnSpPr/>
          <p:nvPr/>
        </p:nvCxnSpPr>
        <p:spPr>
          <a:xfrm>
            <a:off x="7164288" y="2564904"/>
            <a:ext cx="0" cy="216024"/>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164288" y="2123564"/>
            <a:ext cx="583814" cy="369332"/>
          </a:xfrm>
          <a:prstGeom prst="rect">
            <a:avLst/>
          </a:prstGeom>
          <a:noFill/>
        </p:spPr>
        <p:txBody>
          <a:bodyPr wrap="none" rtlCol="0">
            <a:spAutoFit/>
          </a:bodyPr>
          <a:lstStyle/>
          <a:p>
            <a:r>
              <a:rPr lang="en-US" dirty="0" smtClean="0"/>
              <a:t>21%</a:t>
            </a:r>
            <a:endParaRPr lang="en-US" dirty="0"/>
          </a:p>
        </p:txBody>
      </p:sp>
      <p:cxnSp>
        <p:nvCxnSpPr>
          <p:cNvPr id="25" name="Straight Arrow Connector 24"/>
          <p:cNvCxnSpPr/>
          <p:nvPr/>
        </p:nvCxnSpPr>
        <p:spPr>
          <a:xfrm>
            <a:off x="7740352" y="2276872"/>
            <a:ext cx="0" cy="432048"/>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788024" y="1979548"/>
            <a:ext cx="583814" cy="369332"/>
          </a:xfrm>
          <a:prstGeom prst="rect">
            <a:avLst/>
          </a:prstGeom>
          <a:noFill/>
        </p:spPr>
        <p:txBody>
          <a:bodyPr wrap="none" rtlCol="0">
            <a:spAutoFit/>
          </a:bodyPr>
          <a:lstStyle/>
          <a:p>
            <a:r>
              <a:rPr lang="en-US" dirty="0" smtClean="0"/>
              <a:t>37%</a:t>
            </a:r>
            <a:endParaRPr lang="en-US" dirty="0"/>
          </a:p>
        </p:txBody>
      </p:sp>
      <p:sp>
        <p:nvSpPr>
          <p:cNvPr id="14" name="TextBox 13"/>
          <p:cNvSpPr txBox="1"/>
          <p:nvPr/>
        </p:nvSpPr>
        <p:spPr>
          <a:xfrm>
            <a:off x="5508104" y="1619508"/>
            <a:ext cx="648072" cy="369332"/>
          </a:xfrm>
          <a:prstGeom prst="rect">
            <a:avLst/>
          </a:prstGeom>
          <a:noFill/>
        </p:spPr>
        <p:txBody>
          <a:bodyPr wrap="square" rtlCol="0">
            <a:spAutoFit/>
          </a:bodyPr>
          <a:lstStyle/>
          <a:p>
            <a:r>
              <a:rPr lang="en-US" dirty="0" smtClean="0"/>
              <a:t>35%</a:t>
            </a:r>
            <a:endParaRPr lang="en-US" dirty="0"/>
          </a:p>
        </p:txBody>
      </p:sp>
      <p:cxnSp>
        <p:nvCxnSpPr>
          <p:cNvPr id="27" name="Straight Arrow Connector 26"/>
          <p:cNvCxnSpPr/>
          <p:nvPr/>
        </p:nvCxnSpPr>
        <p:spPr>
          <a:xfrm flipH="1">
            <a:off x="5364088" y="2039922"/>
            <a:ext cx="7750" cy="741006"/>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5932402" y="1916832"/>
            <a:ext cx="7750" cy="741006"/>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4204210" y="1895906"/>
            <a:ext cx="7750" cy="741006"/>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3628146" y="2369806"/>
            <a:ext cx="7750" cy="555138"/>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2419510" y="1556792"/>
            <a:ext cx="0" cy="873388"/>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1843446" y="1340768"/>
            <a:ext cx="0" cy="873388"/>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059832" y="2339588"/>
            <a:ext cx="583814" cy="369332"/>
          </a:xfrm>
          <a:prstGeom prst="rect">
            <a:avLst/>
          </a:prstGeom>
          <a:noFill/>
        </p:spPr>
        <p:txBody>
          <a:bodyPr wrap="none" rtlCol="0">
            <a:spAutoFit/>
          </a:bodyPr>
          <a:lstStyle/>
          <a:p>
            <a:r>
              <a:rPr lang="en-US" dirty="0" smtClean="0"/>
              <a:t>26%</a:t>
            </a:r>
            <a:endParaRPr lang="en-US" dirty="0"/>
          </a:p>
        </p:txBody>
      </p:sp>
      <p:sp>
        <p:nvSpPr>
          <p:cNvPr id="46" name="TextBox 45"/>
          <p:cNvSpPr txBox="1"/>
          <p:nvPr/>
        </p:nvSpPr>
        <p:spPr>
          <a:xfrm>
            <a:off x="3635896" y="1844824"/>
            <a:ext cx="583814" cy="369332"/>
          </a:xfrm>
          <a:prstGeom prst="rect">
            <a:avLst/>
          </a:prstGeom>
          <a:noFill/>
        </p:spPr>
        <p:txBody>
          <a:bodyPr wrap="none" rtlCol="0">
            <a:spAutoFit/>
          </a:bodyPr>
          <a:lstStyle/>
          <a:p>
            <a:r>
              <a:rPr lang="en-US" dirty="0" smtClean="0"/>
              <a:t>37%</a:t>
            </a:r>
            <a:endParaRPr lang="en-US" dirty="0"/>
          </a:p>
        </p:txBody>
      </p:sp>
      <p:sp>
        <p:nvSpPr>
          <p:cNvPr id="47" name="TextBox 46"/>
          <p:cNvSpPr txBox="1"/>
          <p:nvPr/>
        </p:nvSpPr>
        <p:spPr>
          <a:xfrm>
            <a:off x="1259632" y="1412776"/>
            <a:ext cx="583814" cy="369332"/>
          </a:xfrm>
          <a:prstGeom prst="rect">
            <a:avLst/>
          </a:prstGeom>
          <a:noFill/>
        </p:spPr>
        <p:txBody>
          <a:bodyPr wrap="none" rtlCol="0">
            <a:spAutoFit/>
          </a:bodyPr>
          <a:lstStyle/>
          <a:p>
            <a:r>
              <a:rPr lang="en-US" dirty="0" smtClean="0"/>
              <a:t>33%</a:t>
            </a:r>
            <a:endParaRPr lang="en-US" dirty="0"/>
          </a:p>
        </p:txBody>
      </p:sp>
      <p:sp>
        <p:nvSpPr>
          <p:cNvPr id="48" name="TextBox 47"/>
          <p:cNvSpPr txBox="1"/>
          <p:nvPr/>
        </p:nvSpPr>
        <p:spPr>
          <a:xfrm>
            <a:off x="2051720" y="1268760"/>
            <a:ext cx="583814" cy="369332"/>
          </a:xfrm>
          <a:prstGeom prst="rect">
            <a:avLst/>
          </a:prstGeom>
          <a:noFill/>
        </p:spPr>
        <p:txBody>
          <a:bodyPr wrap="none" rtlCol="0">
            <a:spAutoFit/>
          </a:bodyPr>
          <a:lstStyle/>
          <a:p>
            <a:r>
              <a:rPr lang="en-US" dirty="0" smtClean="0"/>
              <a:t>37%</a:t>
            </a:r>
            <a:endParaRPr lang="en-US" dirty="0"/>
          </a:p>
        </p:txBody>
      </p:sp>
    </p:spTree>
    <p:extLst>
      <p:ext uri="{BB962C8B-B14F-4D97-AF65-F5344CB8AC3E}">
        <p14:creationId xmlns:p14="http://schemas.microsoft.com/office/powerpoint/2010/main" val="7606024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Conclusion</a:t>
            </a:r>
            <a:endParaRPr lang="en-US" dirty="0"/>
          </a:p>
        </p:txBody>
      </p:sp>
      <p:sp>
        <p:nvSpPr>
          <p:cNvPr id="3" name="Espace réservé du contenu 2"/>
          <p:cNvSpPr>
            <a:spLocks noGrp="1"/>
          </p:cNvSpPr>
          <p:nvPr>
            <p:ph idx="1"/>
          </p:nvPr>
        </p:nvSpPr>
        <p:spPr/>
        <p:txBody>
          <a:bodyPr/>
          <a:lstStyle/>
          <a:p>
            <a:endParaRPr lang="en-US" dirty="0" smtClean="0"/>
          </a:p>
          <a:p>
            <a:r>
              <a:rPr lang="en-US" dirty="0" smtClean="0"/>
              <a:t>Performance of data-intensive apps relies on GC performance</a:t>
            </a:r>
          </a:p>
          <a:p>
            <a:endParaRPr lang="en-US" dirty="0" smtClean="0"/>
          </a:p>
          <a:p>
            <a:r>
              <a:rPr lang="en-US" dirty="0" smtClean="0"/>
              <a:t>Memory access locality has huge effect on GC performance</a:t>
            </a:r>
          </a:p>
          <a:p>
            <a:pPr>
              <a:buNone/>
            </a:pPr>
            <a:endParaRPr lang="en-US" dirty="0" smtClean="0"/>
          </a:p>
          <a:p>
            <a:r>
              <a:rPr lang="en-US" dirty="0" smtClean="0"/>
              <a:t>Enforcing locality can be detrimental for parallelism in GCs</a:t>
            </a:r>
          </a:p>
          <a:p>
            <a:endParaRPr lang="en-US" dirty="0" smtClean="0"/>
          </a:p>
          <a:p>
            <a:r>
              <a:rPr lang="en-US" dirty="0" smtClean="0"/>
              <a:t>Future work: NUMA-aware concurrent GCs</a:t>
            </a:r>
          </a:p>
          <a:p>
            <a:endParaRPr lang="en-US" dirty="0" smtClean="0"/>
          </a:p>
          <a:p>
            <a:endParaRPr lang="en-US" dirty="0" smtClean="0"/>
          </a:p>
          <a:p>
            <a:endParaRPr lang="en-US" dirty="0" smtClean="0"/>
          </a:p>
          <a:p>
            <a:endParaRPr lang="en-US" dirty="0"/>
          </a:p>
        </p:txBody>
      </p:sp>
      <p:sp>
        <p:nvSpPr>
          <p:cNvPr id="5" name="Espace réservé du pied de page 4"/>
          <p:cNvSpPr>
            <a:spLocks noGrp="1"/>
          </p:cNvSpPr>
          <p:nvPr>
            <p:ph type="ftr" sz="quarter" idx="11"/>
          </p:nvPr>
        </p:nvSpPr>
        <p:spPr/>
        <p:txBody>
          <a:bodyPr/>
          <a:lstStyle/>
          <a:p>
            <a:pPr algn="l"/>
            <a:r>
              <a:rPr lang="en-US" smtClean="0"/>
              <a:t>Lokesh Gidra</a:t>
            </a:r>
            <a:endParaRPr lang="en-US" dirty="0"/>
          </a:p>
        </p:txBody>
      </p:sp>
      <p:sp>
        <p:nvSpPr>
          <p:cNvPr id="6" name="Espace réservé du numéro de diapositive 5"/>
          <p:cNvSpPr>
            <a:spLocks noGrp="1"/>
          </p:cNvSpPr>
          <p:nvPr>
            <p:ph type="sldNum" sz="quarter" idx="12"/>
          </p:nvPr>
        </p:nvSpPr>
        <p:spPr/>
        <p:txBody>
          <a:bodyPr/>
          <a:lstStyle/>
          <a:p>
            <a:fld id="{1E092719-9E6D-4242-94B8-4143167E1437}"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Conclusion</a:t>
            </a:r>
            <a:endParaRPr lang="en-US" dirty="0"/>
          </a:p>
        </p:txBody>
      </p:sp>
      <p:sp>
        <p:nvSpPr>
          <p:cNvPr id="3" name="Espace réservé du contenu 2"/>
          <p:cNvSpPr>
            <a:spLocks noGrp="1"/>
          </p:cNvSpPr>
          <p:nvPr>
            <p:ph idx="1"/>
          </p:nvPr>
        </p:nvSpPr>
        <p:spPr/>
        <p:txBody>
          <a:bodyPr/>
          <a:lstStyle/>
          <a:p>
            <a:endParaRPr lang="en-US" dirty="0" smtClean="0"/>
          </a:p>
          <a:p>
            <a:r>
              <a:rPr lang="en-US" dirty="0" smtClean="0"/>
              <a:t>Performance of data-intensive apps relies on GC performance</a:t>
            </a:r>
          </a:p>
          <a:p>
            <a:endParaRPr lang="en-US" dirty="0" smtClean="0"/>
          </a:p>
          <a:p>
            <a:r>
              <a:rPr lang="en-US" dirty="0" smtClean="0"/>
              <a:t>Memory access locality has huge effect on GC performance</a:t>
            </a:r>
          </a:p>
          <a:p>
            <a:pPr>
              <a:buNone/>
            </a:pPr>
            <a:endParaRPr lang="en-US" dirty="0" smtClean="0"/>
          </a:p>
          <a:p>
            <a:r>
              <a:rPr lang="en-US" dirty="0" smtClean="0"/>
              <a:t>Enforcing locality can be detrimental for parallelism in GCs</a:t>
            </a:r>
          </a:p>
          <a:p>
            <a:endParaRPr lang="en-US" dirty="0" smtClean="0"/>
          </a:p>
          <a:p>
            <a:r>
              <a:rPr lang="en-US" dirty="0"/>
              <a:t>Future work: NUMA-aware concurrent GCs</a:t>
            </a:r>
          </a:p>
          <a:p>
            <a:endParaRPr lang="en-US" dirty="0" smtClean="0"/>
          </a:p>
          <a:p>
            <a:endParaRPr lang="en-US" dirty="0" smtClean="0"/>
          </a:p>
          <a:p>
            <a:endParaRPr lang="en-US" dirty="0" smtClean="0"/>
          </a:p>
          <a:p>
            <a:endParaRPr lang="en-US" dirty="0" smtClean="0"/>
          </a:p>
          <a:p>
            <a:endParaRPr lang="en-US" dirty="0"/>
          </a:p>
        </p:txBody>
      </p:sp>
      <p:sp>
        <p:nvSpPr>
          <p:cNvPr id="5" name="Espace réservé du pied de page 4"/>
          <p:cNvSpPr>
            <a:spLocks noGrp="1"/>
          </p:cNvSpPr>
          <p:nvPr>
            <p:ph type="ftr" sz="quarter" idx="11"/>
          </p:nvPr>
        </p:nvSpPr>
        <p:spPr/>
        <p:txBody>
          <a:bodyPr/>
          <a:lstStyle/>
          <a:p>
            <a:pPr algn="l"/>
            <a:r>
              <a:rPr lang="en-US" smtClean="0"/>
              <a:t>Lokesh Gidra</a:t>
            </a:r>
            <a:endParaRPr lang="en-US" dirty="0"/>
          </a:p>
        </p:txBody>
      </p:sp>
      <p:sp>
        <p:nvSpPr>
          <p:cNvPr id="6" name="Espace réservé du numéro de diapositive 5"/>
          <p:cNvSpPr>
            <a:spLocks noGrp="1"/>
          </p:cNvSpPr>
          <p:nvPr>
            <p:ph type="sldNum" sz="quarter" idx="12"/>
          </p:nvPr>
        </p:nvSpPr>
        <p:spPr/>
        <p:txBody>
          <a:bodyPr/>
          <a:lstStyle/>
          <a:p>
            <a:fld id="{1E092719-9E6D-4242-94B8-4143167E1437}" type="slidenum">
              <a:rPr lang="en-US" smtClean="0"/>
              <a:pPr/>
              <a:t>37</a:t>
            </a:fld>
            <a:endParaRPr lang="en-US"/>
          </a:p>
        </p:txBody>
      </p:sp>
      <p:sp>
        <p:nvSpPr>
          <p:cNvPr id="8" name="TextBox 6"/>
          <p:cNvSpPr txBox="1"/>
          <p:nvPr/>
        </p:nvSpPr>
        <p:spPr>
          <a:xfrm>
            <a:off x="3322023" y="5791200"/>
            <a:ext cx="2270549" cy="523220"/>
          </a:xfrm>
          <a:prstGeom prst="rect">
            <a:avLst/>
          </a:prstGeom>
          <a:noFill/>
        </p:spPr>
        <p:txBody>
          <a:bodyPr wrap="none" rtlCol="0">
            <a:spAutoFit/>
          </a:bodyPr>
          <a:lstStyle/>
          <a:p>
            <a:r>
              <a:rPr lang="en-US" sz="2800" b="1" dirty="0" smtClean="0">
                <a:latin typeface="Times New Roman"/>
                <a:cs typeface="Times New Roman"/>
              </a:rPr>
              <a:t>Thank You </a:t>
            </a:r>
            <a:r>
              <a:rPr lang="en-US" sz="2800" b="1" dirty="0" smtClean="0">
                <a:latin typeface="Times New Roman"/>
                <a:cs typeface="Times New Roman"/>
                <a:sym typeface="Wingdings" pitchFamily="2" charset="2"/>
              </a:rPr>
              <a:t></a:t>
            </a:r>
            <a:endParaRPr lang="en-US" b="1" dirty="0">
              <a:latin typeface="Times New Roman"/>
              <a:cs typeface="Times New Roman"/>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Large </a:t>
            </a:r>
            <a:r>
              <a:rPr lang="en-US" dirty="0" err="1" smtClean="0"/>
              <a:t>multicores</a:t>
            </a:r>
            <a:r>
              <a:rPr lang="en-US" dirty="0" smtClean="0"/>
              <a:t> provide this power</a:t>
            </a:r>
            <a:br>
              <a:rPr lang="en-US" dirty="0" smtClean="0"/>
            </a:br>
            <a:endParaRPr lang="en-US" dirty="0"/>
          </a:p>
        </p:txBody>
      </p:sp>
      <p:sp>
        <p:nvSpPr>
          <p:cNvPr id="3" name="Espace réservé du contenu 2"/>
          <p:cNvSpPr>
            <a:spLocks noGrp="1"/>
          </p:cNvSpPr>
          <p:nvPr>
            <p:ph idx="1"/>
          </p:nvPr>
        </p:nvSpPr>
        <p:spPr/>
        <p:txBody>
          <a:bodyPr/>
          <a:lstStyle/>
          <a:p>
            <a:endParaRPr lang="en-US" dirty="0" smtClean="0"/>
          </a:p>
          <a:p>
            <a:endParaRPr lang="en-US" dirty="0"/>
          </a:p>
        </p:txBody>
      </p:sp>
      <p:sp>
        <p:nvSpPr>
          <p:cNvPr id="7" name="ZoneTexte 6"/>
          <p:cNvSpPr txBox="1"/>
          <p:nvPr/>
        </p:nvSpPr>
        <p:spPr>
          <a:xfrm>
            <a:off x="514288" y="854596"/>
            <a:ext cx="8470969" cy="1077218"/>
          </a:xfrm>
          <a:prstGeom prst="rect">
            <a:avLst/>
          </a:prstGeom>
          <a:noFill/>
        </p:spPr>
        <p:txBody>
          <a:bodyPr wrap="square" rtlCol="0">
            <a:spAutoFit/>
          </a:bodyPr>
          <a:lstStyle/>
          <a:p>
            <a:r>
              <a:rPr lang="en-US" sz="3200" dirty="0" smtClean="0">
                <a:solidFill>
                  <a:srgbClr val="FF0000"/>
                </a:solidFill>
                <a:latin typeface="Times New Roman"/>
                <a:cs typeface="Times New Roman"/>
              </a:rPr>
              <a:t>But scalability is hard to achieve </a:t>
            </a:r>
            <a:br>
              <a:rPr lang="en-US" sz="3200" dirty="0" smtClean="0">
                <a:solidFill>
                  <a:srgbClr val="FF0000"/>
                </a:solidFill>
                <a:latin typeface="Times New Roman"/>
                <a:cs typeface="Times New Roman"/>
              </a:rPr>
            </a:br>
            <a:r>
              <a:rPr lang="en-US" sz="3200" dirty="0" smtClean="0">
                <a:solidFill>
                  <a:srgbClr val="FF0000"/>
                </a:solidFill>
                <a:latin typeface="Times New Roman"/>
                <a:cs typeface="Times New Roman"/>
              </a:rPr>
              <a:t>because software stack was not designed for </a:t>
            </a:r>
          </a:p>
          <a:p>
            <a:endParaRPr lang="en-US" dirty="0"/>
          </a:p>
        </p:txBody>
      </p:sp>
      <p:sp>
        <p:nvSpPr>
          <p:cNvPr id="22" name="ZoneTexte 21"/>
          <p:cNvSpPr txBox="1"/>
          <p:nvPr/>
        </p:nvSpPr>
        <p:spPr>
          <a:xfrm>
            <a:off x="5791200" y="2171700"/>
            <a:ext cx="3352800" cy="595292"/>
          </a:xfrm>
          <a:prstGeom prst="rect">
            <a:avLst/>
          </a:prstGeom>
          <a:noFill/>
        </p:spPr>
        <p:txBody>
          <a:bodyPr wrap="square" rtlCol="0" anchor="ctr" anchorCtr="0">
            <a:noAutofit/>
          </a:bodyPr>
          <a:lstStyle/>
          <a:p>
            <a:pPr algn="ctr"/>
            <a:r>
              <a:rPr lang="en-US" sz="2400" i="1" dirty="0" smtClean="0">
                <a:latin typeface="Times New Roman"/>
                <a:cs typeface="Times New Roman"/>
              </a:rPr>
              <a:t>Data analytic</a:t>
            </a:r>
            <a:endParaRPr lang="en-US" sz="2400" i="1" dirty="0">
              <a:latin typeface="Times New Roman"/>
              <a:cs typeface="Times New Roman"/>
            </a:endParaRPr>
          </a:p>
        </p:txBody>
      </p:sp>
      <p:sp>
        <p:nvSpPr>
          <p:cNvPr id="23" name="Rectangle 22"/>
          <p:cNvSpPr/>
          <p:nvPr/>
        </p:nvSpPr>
        <p:spPr>
          <a:xfrm>
            <a:off x="2569235" y="5586392"/>
            <a:ext cx="1295400" cy="9144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Times New Roman"/>
                <a:cs typeface="Times New Roman"/>
              </a:rPr>
              <a:t>Cores</a:t>
            </a:r>
            <a:endParaRPr lang="en-US" sz="2400" dirty="0">
              <a:solidFill>
                <a:srgbClr val="000000"/>
              </a:solidFill>
              <a:latin typeface="Times New Roman"/>
              <a:cs typeface="Times New Roman"/>
            </a:endParaRPr>
          </a:p>
        </p:txBody>
      </p:sp>
      <p:sp>
        <p:nvSpPr>
          <p:cNvPr id="24" name="Rectangle 23"/>
          <p:cNvSpPr/>
          <p:nvPr/>
        </p:nvSpPr>
        <p:spPr>
          <a:xfrm>
            <a:off x="4038600" y="5586392"/>
            <a:ext cx="1502435" cy="9144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Times New Roman"/>
                <a:cs typeface="Times New Roman"/>
              </a:rPr>
              <a:t>Memory Banks</a:t>
            </a:r>
            <a:endParaRPr lang="en-US" sz="2400" dirty="0">
              <a:solidFill>
                <a:srgbClr val="000000"/>
              </a:solidFill>
              <a:latin typeface="Times New Roman"/>
              <a:cs typeface="Times New Roman"/>
            </a:endParaRPr>
          </a:p>
        </p:txBody>
      </p:sp>
      <p:sp>
        <p:nvSpPr>
          <p:cNvPr id="25" name="Rectangle 24"/>
          <p:cNvSpPr/>
          <p:nvPr/>
        </p:nvSpPr>
        <p:spPr>
          <a:xfrm>
            <a:off x="816634" y="5586392"/>
            <a:ext cx="1582911" cy="9144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Times New Roman"/>
                <a:cs typeface="Times New Roman"/>
              </a:rPr>
              <a:t>I/O controllers</a:t>
            </a:r>
          </a:p>
        </p:txBody>
      </p:sp>
      <p:sp>
        <p:nvSpPr>
          <p:cNvPr id="26" name="Rectangle 25"/>
          <p:cNvSpPr/>
          <p:nvPr/>
        </p:nvSpPr>
        <p:spPr>
          <a:xfrm>
            <a:off x="816635" y="4214792"/>
            <a:ext cx="4724400" cy="609600"/>
          </a:xfrm>
          <a:prstGeom prst="rect">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Times New Roman"/>
                <a:cs typeface="Times New Roman"/>
              </a:rPr>
              <a:t>Operating system</a:t>
            </a:r>
            <a:endParaRPr lang="en-US" sz="2400" dirty="0">
              <a:solidFill>
                <a:srgbClr val="000000"/>
              </a:solidFill>
              <a:latin typeface="Times New Roman"/>
              <a:cs typeface="Times New Roman"/>
            </a:endParaRPr>
          </a:p>
        </p:txBody>
      </p:sp>
      <p:sp>
        <p:nvSpPr>
          <p:cNvPr id="27" name="Rectangle 26"/>
          <p:cNvSpPr/>
          <p:nvPr/>
        </p:nvSpPr>
        <p:spPr>
          <a:xfrm>
            <a:off x="816635" y="2157392"/>
            <a:ext cx="4724400" cy="609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Times New Roman"/>
                <a:cs typeface="Times New Roman"/>
              </a:rPr>
              <a:t>Application</a:t>
            </a:r>
            <a:endParaRPr lang="en-US" sz="2400" dirty="0">
              <a:solidFill>
                <a:srgbClr val="000000"/>
              </a:solidFill>
              <a:latin typeface="Times New Roman"/>
              <a:cs typeface="Times New Roman"/>
            </a:endParaRPr>
          </a:p>
        </p:txBody>
      </p:sp>
      <p:sp>
        <p:nvSpPr>
          <p:cNvPr id="28" name="Rectangle 27"/>
          <p:cNvSpPr/>
          <p:nvPr/>
        </p:nvSpPr>
        <p:spPr>
          <a:xfrm>
            <a:off x="816635" y="3528992"/>
            <a:ext cx="4724400" cy="609600"/>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Times New Roman"/>
                <a:cs typeface="Times New Roman"/>
              </a:rPr>
              <a:t>Language runtime</a:t>
            </a:r>
            <a:endParaRPr lang="en-US" sz="2400" dirty="0">
              <a:solidFill>
                <a:srgbClr val="000000"/>
              </a:solidFill>
              <a:latin typeface="Times New Roman"/>
              <a:cs typeface="Times New Roman"/>
            </a:endParaRPr>
          </a:p>
        </p:txBody>
      </p:sp>
      <p:sp>
        <p:nvSpPr>
          <p:cNvPr id="29" name="Rectangle 28"/>
          <p:cNvSpPr/>
          <p:nvPr/>
        </p:nvSpPr>
        <p:spPr>
          <a:xfrm>
            <a:off x="816635" y="2843192"/>
            <a:ext cx="4724400" cy="609600"/>
          </a:xfrm>
          <a:prstGeom prst="rect">
            <a:avLst/>
          </a:prstGeom>
          <a:solidFill>
            <a:srgbClr val="FDEADA"/>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Times New Roman"/>
                <a:cs typeface="Times New Roman"/>
              </a:rPr>
              <a:t>Middleware</a:t>
            </a:r>
            <a:endParaRPr lang="en-US" sz="2400" dirty="0">
              <a:solidFill>
                <a:srgbClr val="000000"/>
              </a:solidFill>
              <a:latin typeface="Times New Roman"/>
              <a:cs typeface="Times New Roman"/>
            </a:endParaRPr>
          </a:p>
        </p:txBody>
      </p:sp>
      <p:sp>
        <p:nvSpPr>
          <p:cNvPr id="30" name="Rectangle 29"/>
          <p:cNvSpPr/>
          <p:nvPr/>
        </p:nvSpPr>
        <p:spPr>
          <a:xfrm>
            <a:off x="816635" y="4900592"/>
            <a:ext cx="4724400" cy="609600"/>
          </a:xfrm>
          <a:prstGeom prst="rect">
            <a:avLst/>
          </a:prstGeom>
          <a:solidFill>
            <a:schemeClr val="accent4">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smtClean="0">
                <a:solidFill>
                  <a:srgbClr val="000000"/>
                </a:solidFill>
                <a:latin typeface="Times New Roman"/>
                <a:cs typeface="Times New Roman"/>
              </a:rPr>
              <a:t>Hypervisor</a:t>
            </a:r>
            <a:endParaRPr lang="en-US" sz="2400" dirty="0">
              <a:solidFill>
                <a:srgbClr val="000000"/>
              </a:solidFill>
              <a:latin typeface="Times New Roman"/>
              <a:cs typeface="Times New Roman"/>
            </a:endParaRPr>
          </a:p>
        </p:txBody>
      </p:sp>
      <p:sp>
        <p:nvSpPr>
          <p:cNvPr id="31" name="ZoneTexte 30"/>
          <p:cNvSpPr txBox="1"/>
          <p:nvPr/>
        </p:nvSpPr>
        <p:spPr>
          <a:xfrm>
            <a:off x="5791200" y="2857500"/>
            <a:ext cx="3346457" cy="595292"/>
          </a:xfrm>
          <a:prstGeom prst="rect">
            <a:avLst/>
          </a:prstGeom>
          <a:noFill/>
        </p:spPr>
        <p:txBody>
          <a:bodyPr wrap="square" rtlCol="0" anchor="ctr" anchorCtr="0">
            <a:noAutofit/>
          </a:bodyPr>
          <a:lstStyle/>
          <a:p>
            <a:pPr algn="ctr"/>
            <a:r>
              <a:rPr lang="en-US" sz="2400" i="1" dirty="0" err="1" smtClean="0">
                <a:latin typeface="Times New Roman"/>
                <a:cs typeface="Times New Roman"/>
              </a:rPr>
              <a:t>Hadoop</a:t>
            </a:r>
            <a:r>
              <a:rPr lang="en-US" sz="2400" i="1" dirty="0" smtClean="0">
                <a:latin typeface="Times New Roman"/>
                <a:cs typeface="Times New Roman"/>
              </a:rPr>
              <a:t>, Spark, </a:t>
            </a:r>
            <a:br>
              <a:rPr lang="en-US" sz="2400" i="1" dirty="0" smtClean="0">
                <a:latin typeface="Times New Roman"/>
                <a:cs typeface="Times New Roman"/>
              </a:rPr>
            </a:br>
            <a:r>
              <a:rPr lang="en-US" sz="2400" i="1" dirty="0" smtClean="0">
                <a:latin typeface="Times New Roman"/>
                <a:cs typeface="Times New Roman"/>
              </a:rPr>
              <a:t>Neo4j, Cassandra…</a:t>
            </a:r>
            <a:endParaRPr lang="en-US" sz="2400" i="1" dirty="0">
              <a:latin typeface="Times New Roman"/>
              <a:cs typeface="Times New Roman"/>
            </a:endParaRPr>
          </a:p>
        </p:txBody>
      </p:sp>
      <p:sp>
        <p:nvSpPr>
          <p:cNvPr id="32" name="ZoneTexte 31"/>
          <p:cNvSpPr txBox="1"/>
          <p:nvPr/>
        </p:nvSpPr>
        <p:spPr>
          <a:xfrm>
            <a:off x="5791200" y="3528992"/>
            <a:ext cx="3346457" cy="609600"/>
          </a:xfrm>
          <a:prstGeom prst="rect">
            <a:avLst/>
          </a:prstGeom>
          <a:noFill/>
        </p:spPr>
        <p:txBody>
          <a:bodyPr wrap="square" rtlCol="0" anchor="ctr" anchorCtr="0">
            <a:noAutofit/>
          </a:bodyPr>
          <a:lstStyle/>
          <a:p>
            <a:pPr algn="ctr"/>
            <a:r>
              <a:rPr lang="en-US" sz="2400" i="1" dirty="0" smtClean="0">
                <a:latin typeface="Times New Roman"/>
                <a:cs typeface="Times New Roman"/>
              </a:rPr>
              <a:t>JVM, CLI, Python, R…</a:t>
            </a:r>
            <a:endParaRPr lang="en-US" sz="2400" i="1" dirty="0">
              <a:latin typeface="Times New Roman"/>
              <a:cs typeface="Times New Roman"/>
            </a:endParaRPr>
          </a:p>
        </p:txBody>
      </p:sp>
      <p:sp>
        <p:nvSpPr>
          <p:cNvPr id="33" name="ZoneTexte 32"/>
          <p:cNvSpPr txBox="1"/>
          <p:nvPr/>
        </p:nvSpPr>
        <p:spPr>
          <a:xfrm>
            <a:off x="5791200" y="4214792"/>
            <a:ext cx="3346457" cy="609600"/>
          </a:xfrm>
          <a:prstGeom prst="rect">
            <a:avLst/>
          </a:prstGeom>
          <a:noFill/>
        </p:spPr>
        <p:txBody>
          <a:bodyPr wrap="square" rtlCol="0" anchor="ctr" anchorCtr="0">
            <a:noAutofit/>
          </a:bodyPr>
          <a:lstStyle/>
          <a:p>
            <a:pPr algn="ctr"/>
            <a:r>
              <a:rPr lang="en-US" sz="2400" i="1" dirty="0" smtClean="0">
                <a:latin typeface="Times New Roman"/>
                <a:cs typeface="Times New Roman"/>
              </a:rPr>
              <a:t>Linux, Windows…</a:t>
            </a:r>
            <a:endParaRPr lang="en-US" sz="2400" i="1" dirty="0">
              <a:latin typeface="Times New Roman"/>
              <a:cs typeface="Times New Roman"/>
            </a:endParaRPr>
          </a:p>
        </p:txBody>
      </p:sp>
      <p:sp>
        <p:nvSpPr>
          <p:cNvPr id="34" name="ZoneTexte 33"/>
          <p:cNvSpPr txBox="1"/>
          <p:nvPr/>
        </p:nvSpPr>
        <p:spPr>
          <a:xfrm>
            <a:off x="5791200" y="4900592"/>
            <a:ext cx="3346457" cy="609600"/>
          </a:xfrm>
          <a:prstGeom prst="rect">
            <a:avLst/>
          </a:prstGeom>
          <a:noFill/>
        </p:spPr>
        <p:txBody>
          <a:bodyPr wrap="square" rtlCol="0" anchor="ctr" anchorCtr="0">
            <a:noAutofit/>
          </a:bodyPr>
          <a:lstStyle/>
          <a:p>
            <a:pPr algn="ctr"/>
            <a:r>
              <a:rPr lang="en-US" sz="2400" i="1" dirty="0" err="1" smtClean="0">
                <a:latin typeface="Times New Roman"/>
                <a:cs typeface="Times New Roman"/>
              </a:rPr>
              <a:t>Xen</a:t>
            </a:r>
            <a:r>
              <a:rPr lang="en-US" sz="2400" i="1" dirty="0" smtClean="0">
                <a:latin typeface="Times New Roman"/>
                <a:cs typeface="Times New Roman"/>
              </a:rPr>
              <a:t>, </a:t>
            </a:r>
            <a:r>
              <a:rPr lang="en-US" sz="2400" i="1" dirty="0" err="1" smtClean="0">
                <a:latin typeface="Times New Roman"/>
                <a:cs typeface="Times New Roman"/>
              </a:rPr>
              <a:t>VMWare</a:t>
            </a:r>
            <a:r>
              <a:rPr lang="en-US" sz="2400" i="1" dirty="0" smtClean="0">
                <a:latin typeface="Times New Roman"/>
                <a:cs typeface="Times New Roman"/>
              </a:rPr>
              <a:t>…</a:t>
            </a:r>
            <a:endParaRPr lang="en-US" sz="2400" i="1" dirty="0">
              <a:latin typeface="Times New Roman"/>
              <a:cs typeface="Times New Roman"/>
            </a:endParaRPr>
          </a:p>
        </p:txBody>
      </p:sp>
      <p:sp>
        <p:nvSpPr>
          <p:cNvPr id="35" name="Espace réservé du pied de page 34"/>
          <p:cNvSpPr>
            <a:spLocks noGrp="1"/>
          </p:cNvSpPr>
          <p:nvPr>
            <p:ph type="ftr" sz="quarter" idx="11"/>
          </p:nvPr>
        </p:nvSpPr>
        <p:spPr/>
        <p:txBody>
          <a:bodyPr/>
          <a:lstStyle/>
          <a:p>
            <a:pPr algn="l"/>
            <a:r>
              <a:rPr lang="en-US" smtClean="0"/>
              <a:t>Lokesh Gidra</a:t>
            </a:r>
            <a:endParaRPr lang="en-US" dirty="0"/>
          </a:p>
        </p:txBody>
      </p:sp>
      <p:sp>
        <p:nvSpPr>
          <p:cNvPr id="36" name="Espace réservé du numéro de diapositive 35"/>
          <p:cNvSpPr>
            <a:spLocks noGrp="1"/>
          </p:cNvSpPr>
          <p:nvPr>
            <p:ph type="sldNum" sz="quarter" idx="12"/>
          </p:nvPr>
        </p:nvSpPr>
        <p:spPr/>
        <p:txBody>
          <a:bodyPr/>
          <a:lstStyle/>
          <a:p>
            <a:fld id="{1E092719-9E6D-4242-94B8-4143167E1437}"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Large </a:t>
            </a:r>
            <a:r>
              <a:rPr lang="en-US" dirty="0" err="1" smtClean="0"/>
              <a:t>multicores</a:t>
            </a:r>
            <a:r>
              <a:rPr lang="en-US" dirty="0" smtClean="0"/>
              <a:t> provide this power</a:t>
            </a:r>
            <a:br>
              <a:rPr lang="en-US" dirty="0" smtClean="0"/>
            </a:br>
            <a:endParaRPr lang="en-US" dirty="0"/>
          </a:p>
        </p:txBody>
      </p:sp>
      <p:sp>
        <p:nvSpPr>
          <p:cNvPr id="3" name="Espace réservé du contenu 2"/>
          <p:cNvSpPr>
            <a:spLocks noGrp="1"/>
          </p:cNvSpPr>
          <p:nvPr>
            <p:ph idx="1"/>
          </p:nvPr>
        </p:nvSpPr>
        <p:spPr/>
        <p:txBody>
          <a:bodyPr/>
          <a:lstStyle/>
          <a:p>
            <a:endParaRPr lang="en-US" dirty="0" smtClean="0"/>
          </a:p>
          <a:p>
            <a:endParaRPr lang="en-US" dirty="0"/>
          </a:p>
        </p:txBody>
      </p:sp>
      <p:sp>
        <p:nvSpPr>
          <p:cNvPr id="7" name="ZoneTexte 6"/>
          <p:cNvSpPr txBox="1"/>
          <p:nvPr/>
        </p:nvSpPr>
        <p:spPr>
          <a:xfrm>
            <a:off x="514288" y="854596"/>
            <a:ext cx="8470969" cy="1077218"/>
          </a:xfrm>
          <a:prstGeom prst="rect">
            <a:avLst/>
          </a:prstGeom>
          <a:noFill/>
        </p:spPr>
        <p:txBody>
          <a:bodyPr wrap="square" rtlCol="0">
            <a:spAutoFit/>
          </a:bodyPr>
          <a:lstStyle/>
          <a:p>
            <a:r>
              <a:rPr lang="en-US" sz="3200" dirty="0" smtClean="0">
                <a:solidFill>
                  <a:srgbClr val="FF0000"/>
                </a:solidFill>
                <a:latin typeface="Times New Roman"/>
                <a:cs typeface="Times New Roman"/>
              </a:rPr>
              <a:t>But scalability is hard to achieve </a:t>
            </a:r>
            <a:br>
              <a:rPr lang="en-US" sz="3200" dirty="0" smtClean="0">
                <a:solidFill>
                  <a:srgbClr val="FF0000"/>
                </a:solidFill>
                <a:latin typeface="Times New Roman"/>
                <a:cs typeface="Times New Roman"/>
              </a:rPr>
            </a:br>
            <a:r>
              <a:rPr lang="en-US" sz="3200" dirty="0" smtClean="0">
                <a:solidFill>
                  <a:srgbClr val="FF0000"/>
                </a:solidFill>
                <a:latin typeface="Times New Roman"/>
                <a:cs typeface="Times New Roman"/>
              </a:rPr>
              <a:t>because software stack was not designed for </a:t>
            </a:r>
          </a:p>
          <a:p>
            <a:endParaRPr lang="en-US" dirty="0"/>
          </a:p>
        </p:txBody>
      </p:sp>
      <p:sp>
        <p:nvSpPr>
          <p:cNvPr id="22" name="ZoneTexte 21"/>
          <p:cNvSpPr txBox="1"/>
          <p:nvPr/>
        </p:nvSpPr>
        <p:spPr>
          <a:xfrm>
            <a:off x="5791200" y="2171700"/>
            <a:ext cx="3352800" cy="595292"/>
          </a:xfrm>
          <a:prstGeom prst="rect">
            <a:avLst/>
          </a:prstGeom>
          <a:noFill/>
        </p:spPr>
        <p:txBody>
          <a:bodyPr wrap="square" rtlCol="0" anchor="ctr" anchorCtr="0">
            <a:noAutofit/>
          </a:bodyPr>
          <a:lstStyle/>
          <a:p>
            <a:pPr algn="ctr"/>
            <a:r>
              <a:rPr lang="en-US" sz="2400" i="1" dirty="0" smtClean="0">
                <a:latin typeface="Times New Roman"/>
                <a:cs typeface="Times New Roman"/>
              </a:rPr>
              <a:t>Data analytic</a:t>
            </a:r>
            <a:endParaRPr lang="en-US" sz="2400" i="1" dirty="0">
              <a:latin typeface="Times New Roman"/>
              <a:cs typeface="Times New Roman"/>
            </a:endParaRPr>
          </a:p>
        </p:txBody>
      </p:sp>
      <p:sp>
        <p:nvSpPr>
          <p:cNvPr id="23" name="Rectangle 22"/>
          <p:cNvSpPr/>
          <p:nvPr/>
        </p:nvSpPr>
        <p:spPr>
          <a:xfrm>
            <a:off x="2569235" y="5586392"/>
            <a:ext cx="1295400" cy="9144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Times New Roman"/>
                <a:cs typeface="Times New Roman"/>
              </a:rPr>
              <a:t>Cores</a:t>
            </a:r>
            <a:endParaRPr lang="en-US" sz="2400" dirty="0">
              <a:solidFill>
                <a:srgbClr val="000000"/>
              </a:solidFill>
              <a:latin typeface="Times New Roman"/>
              <a:cs typeface="Times New Roman"/>
            </a:endParaRPr>
          </a:p>
        </p:txBody>
      </p:sp>
      <p:sp>
        <p:nvSpPr>
          <p:cNvPr id="24" name="Rectangle 23"/>
          <p:cNvSpPr/>
          <p:nvPr/>
        </p:nvSpPr>
        <p:spPr>
          <a:xfrm>
            <a:off x="4038600" y="5586392"/>
            <a:ext cx="1502435" cy="9144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Times New Roman"/>
                <a:cs typeface="Times New Roman"/>
              </a:rPr>
              <a:t>Memory Banks</a:t>
            </a:r>
            <a:endParaRPr lang="en-US" sz="2400" dirty="0">
              <a:solidFill>
                <a:srgbClr val="000000"/>
              </a:solidFill>
              <a:latin typeface="Times New Roman"/>
              <a:cs typeface="Times New Roman"/>
            </a:endParaRPr>
          </a:p>
        </p:txBody>
      </p:sp>
      <p:sp>
        <p:nvSpPr>
          <p:cNvPr id="25" name="Rectangle 24"/>
          <p:cNvSpPr/>
          <p:nvPr/>
        </p:nvSpPr>
        <p:spPr>
          <a:xfrm>
            <a:off x="816634" y="5586392"/>
            <a:ext cx="1582911" cy="9144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Times New Roman"/>
                <a:cs typeface="Times New Roman"/>
              </a:rPr>
              <a:t>I/O controllers</a:t>
            </a:r>
          </a:p>
        </p:txBody>
      </p:sp>
      <p:sp>
        <p:nvSpPr>
          <p:cNvPr id="26" name="Rectangle 25"/>
          <p:cNvSpPr/>
          <p:nvPr/>
        </p:nvSpPr>
        <p:spPr>
          <a:xfrm>
            <a:off x="816635" y="4214792"/>
            <a:ext cx="4724400" cy="609600"/>
          </a:xfrm>
          <a:prstGeom prst="rect">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Times New Roman"/>
                <a:cs typeface="Times New Roman"/>
              </a:rPr>
              <a:t>Operating system</a:t>
            </a:r>
            <a:endParaRPr lang="en-US" sz="2400" dirty="0">
              <a:solidFill>
                <a:srgbClr val="000000"/>
              </a:solidFill>
              <a:latin typeface="Times New Roman"/>
              <a:cs typeface="Times New Roman"/>
            </a:endParaRPr>
          </a:p>
        </p:txBody>
      </p:sp>
      <p:sp>
        <p:nvSpPr>
          <p:cNvPr id="27" name="Rectangle 26"/>
          <p:cNvSpPr/>
          <p:nvPr/>
        </p:nvSpPr>
        <p:spPr>
          <a:xfrm>
            <a:off x="816635" y="2157392"/>
            <a:ext cx="4724400" cy="609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Times New Roman"/>
                <a:cs typeface="Times New Roman"/>
              </a:rPr>
              <a:t>Application</a:t>
            </a:r>
            <a:endParaRPr lang="en-US" sz="2400" dirty="0">
              <a:solidFill>
                <a:srgbClr val="000000"/>
              </a:solidFill>
              <a:latin typeface="Times New Roman"/>
              <a:cs typeface="Times New Roman"/>
            </a:endParaRPr>
          </a:p>
        </p:txBody>
      </p:sp>
      <p:sp>
        <p:nvSpPr>
          <p:cNvPr id="28" name="Rectangle 27"/>
          <p:cNvSpPr/>
          <p:nvPr/>
        </p:nvSpPr>
        <p:spPr>
          <a:xfrm>
            <a:off x="816635" y="3528992"/>
            <a:ext cx="4724400" cy="609600"/>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Times New Roman"/>
                <a:cs typeface="Times New Roman"/>
              </a:rPr>
              <a:t>Language runtime</a:t>
            </a:r>
            <a:endParaRPr lang="en-US" sz="2400" dirty="0">
              <a:solidFill>
                <a:srgbClr val="000000"/>
              </a:solidFill>
              <a:latin typeface="Times New Roman"/>
              <a:cs typeface="Times New Roman"/>
            </a:endParaRPr>
          </a:p>
        </p:txBody>
      </p:sp>
      <p:sp>
        <p:nvSpPr>
          <p:cNvPr id="29" name="Rectangle 28"/>
          <p:cNvSpPr/>
          <p:nvPr/>
        </p:nvSpPr>
        <p:spPr>
          <a:xfrm>
            <a:off x="816635" y="2843192"/>
            <a:ext cx="4724400" cy="609600"/>
          </a:xfrm>
          <a:prstGeom prst="rect">
            <a:avLst/>
          </a:prstGeom>
          <a:solidFill>
            <a:srgbClr val="FDEADA"/>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Times New Roman"/>
                <a:cs typeface="Times New Roman"/>
              </a:rPr>
              <a:t>Middleware</a:t>
            </a:r>
            <a:endParaRPr lang="en-US" sz="2400" dirty="0">
              <a:solidFill>
                <a:srgbClr val="000000"/>
              </a:solidFill>
              <a:latin typeface="Times New Roman"/>
              <a:cs typeface="Times New Roman"/>
            </a:endParaRPr>
          </a:p>
        </p:txBody>
      </p:sp>
      <p:sp>
        <p:nvSpPr>
          <p:cNvPr id="30" name="Rectangle 29"/>
          <p:cNvSpPr/>
          <p:nvPr/>
        </p:nvSpPr>
        <p:spPr>
          <a:xfrm>
            <a:off x="816635" y="4900592"/>
            <a:ext cx="4724400" cy="609600"/>
          </a:xfrm>
          <a:prstGeom prst="rect">
            <a:avLst/>
          </a:prstGeom>
          <a:solidFill>
            <a:schemeClr val="accent4">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smtClean="0">
                <a:solidFill>
                  <a:srgbClr val="000000"/>
                </a:solidFill>
                <a:latin typeface="Times New Roman"/>
                <a:cs typeface="Times New Roman"/>
              </a:rPr>
              <a:t>Hypervisor</a:t>
            </a:r>
            <a:endParaRPr lang="en-US" sz="2400" dirty="0">
              <a:solidFill>
                <a:srgbClr val="000000"/>
              </a:solidFill>
              <a:latin typeface="Times New Roman"/>
              <a:cs typeface="Times New Roman"/>
            </a:endParaRPr>
          </a:p>
        </p:txBody>
      </p:sp>
      <p:sp>
        <p:nvSpPr>
          <p:cNvPr id="31" name="ZoneTexte 30"/>
          <p:cNvSpPr txBox="1"/>
          <p:nvPr/>
        </p:nvSpPr>
        <p:spPr>
          <a:xfrm>
            <a:off x="5791200" y="2857500"/>
            <a:ext cx="3346457" cy="595292"/>
          </a:xfrm>
          <a:prstGeom prst="rect">
            <a:avLst/>
          </a:prstGeom>
          <a:noFill/>
        </p:spPr>
        <p:txBody>
          <a:bodyPr wrap="square" rtlCol="0" anchor="ctr" anchorCtr="0">
            <a:noAutofit/>
          </a:bodyPr>
          <a:lstStyle/>
          <a:p>
            <a:pPr algn="ctr"/>
            <a:r>
              <a:rPr lang="en-US" sz="2400" i="1" dirty="0" err="1" smtClean="0">
                <a:latin typeface="Times New Roman"/>
                <a:cs typeface="Times New Roman"/>
              </a:rPr>
              <a:t>Hadoop</a:t>
            </a:r>
            <a:r>
              <a:rPr lang="en-US" sz="2400" i="1" dirty="0" smtClean="0">
                <a:latin typeface="Times New Roman"/>
                <a:cs typeface="Times New Roman"/>
              </a:rPr>
              <a:t>, Spark, </a:t>
            </a:r>
            <a:br>
              <a:rPr lang="en-US" sz="2400" i="1" dirty="0" smtClean="0">
                <a:latin typeface="Times New Roman"/>
                <a:cs typeface="Times New Roman"/>
              </a:rPr>
            </a:br>
            <a:r>
              <a:rPr lang="en-US" sz="2400" i="1" dirty="0" smtClean="0">
                <a:latin typeface="Times New Roman"/>
                <a:cs typeface="Times New Roman"/>
              </a:rPr>
              <a:t>Neo4j, Cassandra…</a:t>
            </a:r>
            <a:endParaRPr lang="en-US" sz="2400" i="1" dirty="0">
              <a:latin typeface="Times New Roman"/>
              <a:cs typeface="Times New Roman"/>
            </a:endParaRPr>
          </a:p>
        </p:txBody>
      </p:sp>
      <p:sp>
        <p:nvSpPr>
          <p:cNvPr id="32" name="ZoneTexte 31"/>
          <p:cNvSpPr txBox="1"/>
          <p:nvPr/>
        </p:nvSpPr>
        <p:spPr>
          <a:xfrm>
            <a:off x="5791200" y="3528992"/>
            <a:ext cx="3346457" cy="609600"/>
          </a:xfrm>
          <a:prstGeom prst="rect">
            <a:avLst/>
          </a:prstGeom>
          <a:noFill/>
        </p:spPr>
        <p:txBody>
          <a:bodyPr wrap="square" rtlCol="0" anchor="ctr" anchorCtr="0">
            <a:noAutofit/>
          </a:bodyPr>
          <a:lstStyle/>
          <a:p>
            <a:pPr algn="ctr"/>
            <a:r>
              <a:rPr lang="en-US" sz="2400" i="1" dirty="0" smtClean="0">
                <a:latin typeface="Times New Roman"/>
                <a:cs typeface="Times New Roman"/>
              </a:rPr>
              <a:t>JVM, CLI, Python, R…</a:t>
            </a:r>
            <a:endParaRPr lang="en-US" sz="2400" i="1" dirty="0">
              <a:latin typeface="Times New Roman"/>
              <a:cs typeface="Times New Roman"/>
            </a:endParaRPr>
          </a:p>
        </p:txBody>
      </p:sp>
      <p:sp>
        <p:nvSpPr>
          <p:cNvPr id="33" name="ZoneTexte 32"/>
          <p:cNvSpPr txBox="1"/>
          <p:nvPr/>
        </p:nvSpPr>
        <p:spPr>
          <a:xfrm>
            <a:off x="5791200" y="4214792"/>
            <a:ext cx="3346457" cy="609600"/>
          </a:xfrm>
          <a:prstGeom prst="rect">
            <a:avLst/>
          </a:prstGeom>
          <a:noFill/>
        </p:spPr>
        <p:txBody>
          <a:bodyPr wrap="square" rtlCol="0" anchor="ctr" anchorCtr="0">
            <a:noAutofit/>
          </a:bodyPr>
          <a:lstStyle/>
          <a:p>
            <a:pPr algn="ctr"/>
            <a:r>
              <a:rPr lang="en-US" sz="2400" i="1" dirty="0" smtClean="0">
                <a:latin typeface="Times New Roman"/>
                <a:cs typeface="Times New Roman"/>
              </a:rPr>
              <a:t>Linux, Windows…</a:t>
            </a:r>
            <a:endParaRPr lang="en-US" sz="2400" i="1" dirty="0">
              <a:latin typeface="Times New Roman"/>
              <a:cs typeface="Times New Roman"/>
            </a:endParaRPr>
          </a:p>
        </p:txBody>
      </p:sp>
      <p:sp>
        <p:nvSpPr>
          <p:cNvPr id="19" name="ZoneTexte 18"/>
          <p:cNvSpPr txBox="1"/>
          <p:nvPr/>
        </p:nvSpPr>
        <p:spPr>
          <a:xfrm>
            <a:off x="304800" y="4648200"/>
            <a:ext cx="5949114" cy="1384995"/>
          </a:xfrm>
          <a:prstGeom prst="rect">
            <a:avLst/>
          </a:prstGeom>
          <a:solidFill>
            <a:schemeClr val="bg1"/>
          </a:solidFill>
        </p:spPr>
        <p:txBody>
          <a:bodyPr wrap="none" rtlCol="0">
            <a:spAutoFit/>
          </a:bodyPr>
          <a:lstStyle/>
          <a:p>
            <a:pPr algn="ctr"/>
            <a:r>
              <a:rPr lang="en-US" sz="2800" dirty="0" smtClean="0">
                <a:solidFill>
                  <a:srgbClr val="660066"/>
                </a:solidFill>
                <a:latin typeface="Times New Roman"/>
                <a:cs typeface="Times New Roman"/>
              </a:rPr>
              <a:t>Do not consider </a:t>
            </a:r>
            <a:r>
              <a:rPr lang="en-US" sz="2800" dirty="0" err="1" smtClean="0">
                <a:solidFill>
                  <a:srgbClr val="660066"/>
                </a:solidFill>
                <a:latin typeface="Times New Roman"/>
                <a:cs typeface="Times New Roman"/>
              </a:rPr>
              <a:t>hypervisors</a:t>
            </a:r>
            <a:r>
              <a:rPr lang="en-US" sz="2800" dirty="0" smtClean="0">
                <a:solidFill>
                  <a:srgbClr val="660066"/>
                </a:solidFill>
                <a:latin typeface="Times New Roman"/>
                <a:cs typeface="Times New Roman"/>
              </a:rPr>
              <a:t> in this talk:</a:t>
            </a:r>
          </a:p>
          <a:p>
            <a:pPr algn="ctr"/>
            <a:r>
              <a:rPr lang="en-US" sz="2800" dirty="0" smtClean="0">
                <a:solidFill>
                  <a:srgbClr val="660066"/>
                </a:solidFill>
                <a:latin typeface="Times New Roman"/>
                <a:cs typeface="Times New Roman"/>
              </a:rPr>
              <a:t>Software stack is already complex</a:t>
            </a:r>
          </a:p>
          <a:p>
            <a:pPr algn="ctr"/>
            <a:r>
              <a:rPr lang="en-US" sz="2800" dirty="0" smtClean="0">
                <a:solidFill>
                  <a:srgbClr val="660066"/>
                </a:solidFill>
                <a:latin typeface="Times New Roman"/>
                <a:cs typeface="Times New Roman"/>
              </a:rPr>
              <a:t>and hard to analyze!</a:t>
            </a:r>
            <a:endParaRPr lang="en-US" sz="2800" dirty="0">
              <a:solidFill>
                <a:srgbClr val="660066"/>
              </a:solidFill>
              <a:latin typeface="Times New Roman"/>
              <a:cs typeface="Times New Roman"/>
            </a:endParaRPr>
          </a:p>
        </p:txBody>
      </p:sp>
      <p:sp>
        <p:nvSpPr>
          <p:cNvPr id="20" name="Espace réservé du pied de page 19"/>
          <p:cNvSpPr>
            <a:spLocks noGrp="1"/>
          </p:cNvSpPr>
          <p:nvPr>
            <p:ph type="ftr" sz="quarter" idx="11"/>
          </p:nvPr>
        </p:nvSpPr>
        <p:spPr/>
        <p:txBody>
          <a:bodyPr/>
          <a:lstStyle/>
          <a:p>
            <a:pPr algn="l"/>
            <a:r>
              <a:rPr lang="en-US" smtClean="0"/>
              <a:t>Lokesh Gidra</a:t>
            </a:r>
            <a:endParaRPr lang="en-US" dirty="0"/>
          </a:p>
        </p:txBody>
      </p:sp>
      <p:sp>
        <p:nvSpPr>
          <p:cNvPr id="21" name="Espace réservé du numéro de diapositive 20"/>
          <p:cNvSpPr>
            <a:spLocks noGrp="1"/>
          </p:cNvSpPr>
          <p:nvPr>
            <p:ph type="sldNum" sz="quarter" idx="12"/>
          </p:nvPr>
        </p:nvSpPr>
        <p:spPr/>
        <p:txBody>
          <a:bodyPr/>
          <a:lstStyle/>
          <a:p>
            <a:fld id="{1E092719-9E6D-4242-94B8-4143167E1437}"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512401"/>
            <a:ext cx="4190917" cy="3292863"/>
          </a:xfrm>
          <a:prstGeom prst="rect">
            <a:avLst/>
          </a:prstGeom>
        </p:spPr>
      </p:pic>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150208" y="1295400"/>
            <a:ext cx="8993791" cy="1485528"/>
          </a:xfrm>
        </p:spPr>
        <p:txBody>
          <a:bodyPr/>
          <a:lstStyle/>
          <a:p>
            <a:r>
              <a:rPr lang="en-US" dirty="0" smtClean="0"/>
              <a:t>Data-intensive applications need large machines </a:t>
            </a:r>
            <a:r>
              <a:rPr lang="en-US" dirty="0"/>
              <a:t>w</a:t>
            </a:r>
            <a:r>
              <a:rPr lang="en-US" dirty="0" smtClean="0"/>
              <a:t>ith plenty of cores and memory</a:t>
            </a:r>
          </a:p>
          <a:p>
            <a:r>
              <a:rPr lang="en-US" dirty="0" smtClean="0"/>
              <a:t>But, for large heaps, GC is inefficient on such machines</a:t>
            </a:r>
            <a:endParaRPr lang="en-US" dirty="0"/>
          </a:p>
          <a:p>
            <a:endParaRPr lang="en-US" dirty="0" smtClean="0"/>
          </a:p>
        </p:txBody>
      </p:sp>
      <p:sp>
        <p:nvSpPr>
          <p:cNvPr id="4" name="Footer Placeholder 3"/>
          <p:cNvSpPr>
            <a:spLocks noGrp="1"/>
          </p:cNvSpPr>
          <p:nvPr>
            <p:ph type="ftr" sz="quarter" idx="11"/>
          </p:nvPr>
        </p:nvSpPr>
        <p:spPr/>
        <p:txBody>
          <a:bodyPr/>
          <a:lstStyle/>
          <a:p>
            <a:pPr algn="l"/>
            <a:r>
              <a:rPr lang="en-US" smtClean="0"/>
              <a:t>Lokesh Gidra</a:t>
            </a:r>
            <a:endParaRPr lang="en-US" dirty="0"/>
          </a:p>
        </p:txBody>
      </p:sp>
      <p:sp>
        <p:nvSpPr>
          <p:cNvPr id="5" name="Slide Number Placeholder 4"/>
          <p:cNvSpPr>
            <a:spLocks noGrp="1"/>
          </p:cNvSpPr>
          <p:nvPr>
            <p:ph type="sldNum" sz="quarter" idx="12"/>
          </p:nvPr>
        </p:nvSpPr>
        <p:spPr/>
        <p:txBody>
          <a:bodyPr/>
          <a:lstStyle/>
          <a:p>
            <a:fld id="{1E092719-9E6D-4242-94B8-4143167E1437}" type="slidenum">
              <a:rPr lang="en-US" smtClean="0"/>
              <a:pPr/>
              <a:t>4</a:t>
            </a:fld>
            <a:endParaRPr lang="en-US"/>
          </a:p>
        </p:txBody>
      </p:sp>
      <p:sp>
        <p:nvSpPr>
          <p:cNvPr id="7" name="ZoneTexte 10"/>
          <p:cNvSpPr txBox="1"/>
          <p:nvPr/>
        </p:nvSpPr>
        <p:spPr>
          <a:xfrm rot="16200000">
            <a:off x="-589112" y="3730044"/>
            <a:ext cx="2866490" cy="707886"/>
          </a:xfrm>
          <a:prstGeom prst="rect">
            <a:avLst/>
          </a:prstGeom>
          <a:noFill/>
        </p:spPr>
        <p:txBody>
          <a:bodyPr wrap="none" rtlCol="0">
            <a:spAutoFit/>
          </a:bodyPr>
          <a:lstStyle/>
          <a:p>
            <a:pPr algn="ctr"/>
            <a:r>
              <a:rPr lang="en-US" sz="2000" dirty="0" smtClean="0">
                <a:latin typeface="Times New Roman"/>
                <a:cs typeface="Times New Roman"/>
              </a:rPr>
              <a:t>GC Throughput</a:t>
            </a:r>
          </a:p>
          <a:p>
            <a:pPr algn="ctr"/>
            <a:r>
              <a:rPr lang="en-US" sz="2000" dirty="0" smtClean="0">
                <a:latin typeface="Times New Roman"/>
                <a:cs typeface="Times New Roman"/>
              </a:rPr>
              <a:t>(GB collected per second)</a:t>
            </a:r>
            <a:endParaRPr lang="en-US" sz="2000" dirty="0">
              <a:latin typeface="Times New Roman"/>
              <a:cs typeface="Times New Roman"/>
            </a:endParaRPr>
          </a:p>
        </p:txBody>
      </p:sp>
      <p:sp>
        <p:nvSpPr>
          <p:cNvPr id="8" name="ZoneTexte 20"/>
          <p:cNvSpPr txBox="1"/>
          <p:nvPr/>
        </p:nvSpPr>
        <p:spPr>
          <a:xfrm>
            <a:off x="4211960" y="4725144"/>
            <a:ext cx="1863873" cy="461665"/>
          </a:xfrm>
          <a:prstGeom prst="rect">
            <a:avLst/>
          </a:prstGeom>
          <a:noFill/>
        </p:spPr>
        <p:txBody>
          <a:bodyPr wrap="square" rtlCol="0">
            <a:spAutoFit/>
          </a:bodyPr>
          <a:lstStyle/>
          <a:p>
            <a:r>
              <a:rPr lang="en-US" sz="2400" i="1" dirty="0" smtClean="0">
                <a:latin typeface="Times New Roman"/>
                <a:cs typeface="Times New Roman"/>
              </a:rPr>
              <a:t>Baseline PS</a:t>
            </a:r>
            <a:endParaRPr lang="en-US" sz="2400" i="1" dirty="0">
              <a:latin typeface="Times New Roman"/>
              <a:cs typeface="Times New Roman"/>
            </a:endParaRPr>
          </a:p>
        </p:txBody>
      </p:sp>
      <p:sp>
        <p:nvSpPr>
          <p:cNvPr id="9" name="ZoneTexte 21"/>
          <p:cNvSpPr txBox="1"/>
          <p:nvPr/>
        </p:nvSpPr>
        <p:spPr>
          <a:xfrm>
            <a:off x="2801378" y="5445224"/>
            <a:ext cx="1194558" cy="400110"/>
          </a:xfrm>
          <a:prstGeom prst="rect">
            <a:avLst/>
          </a:prstGeom>
          <a:noFill/>
        </p:spPr>
        <p:txBody>
          <a:bodyPr wrap="none" rtlCol="0">
            <a:spAutoFit/>
          </a:bodyPr>
          <a:lstStyle/>
          <a:p>
            <a:r>
              <a:rPr lang="en-US" sz="2000" dirty="0" smtClean="0">
                <a:latin typeface="Times New Roman"/>
                <a:cs typeface="Times New Roman"/>
              </a:rPr>
              <a:t># of cores</a:t>
            </a:r>
            <a:endParaRPr lang="en-US" sz="2000" dirty="0">
              <a:latin typeface="Times New Roman"/>
              <a:cs typeface="Times New Roman"/>
            </a:endParaRPr>
          </a:p>
        </p:txBody>
      </p:sp>
      <p:sp>
        <p:nvSpPr>
          <p:cNvPr id="10" name="ZoneTexte 16"/>
          <p:cNvSpPr txBox="1"/>
          <p:nvPr/>
        </p:nvSpPr>
        <p:spPr>
          <a:xfrm>
            <a:off x="4211960" y="3212976"/>
            <a:ext cx="2232248" cy="461665"/>
          </a:xfrm>
          <a:prstGeom prst="rect">
            <a:avLst/>
          </a:prstGeom>
          <a:noFill/>
        </p:spPr>
        <p:txBody>
          <a:bodyPr wrap="square" rtlCol="0">
            <a:spAutoFit/>
          </a:bodyPr>
          <a:lstStyle/>
          <a:p>
            <a:r>
              <a:rPr lang="en-US" sz="2400" i="1" dirty="0" smtClean="0">
                <a:latin typeface="Times New Roman"/>
                <a:cs typeface="Times New Roman"/>
              </a:rPr>
              <a:t>Ideal Scalability</a:t>
            </a:r>
            <a:endParaRPr lang="en-US" sz="2400" i="1" dirty="0">
              <a:latin typeface="Times New Roman"/>
              <a:cs typeface="Times New Roman"/>
            </a:endParaRPr>
          </a:p>
        </p:txBody>
      </p:sp>
      <p:sp>
        <p:nvSpPr>
          <p:cNvPr id="11" name="TextBox 10"/>
          <p:cNvSpPr txBox="1"/>
          <p:nvPr/>
        </p:nvSpPr>
        <p:spPr>
          <a:xfrm>
            <a:off x="6246971" y="4077072"/>
            <a:ext cx="2861533" cy="830997"/>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GC takes roughly 60% of the total time</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50208" y="5901079"/>
            <a:ext cx="8670264" cy="707886"/>
          </a:xfrm>
          <a:prstGeom prst="rect">
            <a:avLst/>
          </a:prstGeom>
        </p:spPr>
        <p:txBody>
          <a:bodyPr wrap="square">
            <a:spAutoFit/>
          </a:bodyPr>
          <a:lstStyle/>
          <a:p>
            <a:pPr algn="ctr"/>
            <a:r>
              <a:rPr lang="en-US" sz="2000" dirty="0">
                <a:latin typeface="Times New Roman"/>
                <a:cs typeface="Times New Roman"/>
              </a:rPr>
              <a:t>Page rank computation of 100million edge Friendster </a:t>
            </a:r>
            <a:r>
              <a:rPr lang="en-US" sz="2000" dirty="0" smtClean="0">
                <a:latin typeface="Times New Roman"/>
                <a:cs typeface="Times New Roman"/>
              </a:rPr>
              <a:t>dataset</a:t>
            </a:r>
            <a:endParaRPr lang="en-US" sz="2000" dirty="0">
              <a:latin typeface="Times New Roman"/>
              <a:cs typeface="Times New Roman"/>
            </a:endParaRPr>
          </a:p>
          <a:p>
            <a:pPr algn="ctr"/>
            <a:r>
              <a:rPr lang="en-US" sz="2000" dirty="0">
                <a:latin typeface="Times New Roman"/>
                <a:cs typeface="Times New Roman"/>
              </a:rPr>
              <a:t>with Spark on Hotspot/Parallel Scavenge with 40GB on a </a:t>
            </a:r>
            <a:r>
              <a:rPr lang="en-US" sz="2000" dirty="0" smtClean="0">
                <a:latin typeface="Times New Roman"/>
                <a:cs typeface="Times New Roman"/>
              </a:rPr>
              <a:t>48-core machine</a:t>
            </a:r>
            <a:endParaRPr lang="en-US" sz="2000" dirty="0">
              <a:latin typeface="Times New Roman"/>
              <a:cs typeface="Times New Roman"/>
            </a:endParaRPr>
          </a:p>
        </p:txBody>
      </p:sp>
    </p:spTree>
    <p:extLst>
      <p:ext uri="{BB962C8B-B14F-4D97-AF65-F5344CB8AC3E}">
        <p14:creationId xmlns:p14="http://schemas.microsoft.com/office/powerpoint/2010/main" val="1744069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50208" y="2060848"/>
            <a:ext cx="8993791" cy="2709664"/>
          </a:xfrm>
          <a:noFill/>
        </p:spPr>
        <p:txBody>
          <a:bodyPr/>
          <a:lstStyle/>
          <a:p>
            <a:r>
              <a:rPr lang="en-US" dirty="0" smtClean="0">
                <a:solidFill>
                  <a:schemeClr val="accent1">
                    <a:lumMod val="50000"/>
                  </a:schemeClr>
                </a:solidFill>
              </a:rPr>
              <a:t>Why GC doesn’t scale?</a:t>
            </a:r>
          </a:p>
          <a:p>
            <a:endParaRPr lang="en-US" dirty="0" smtClean="0">
              <a:solidFill>
                <a:schemeClr val="bg2">
                  <a:lumMod val="75000"/>
                </a:schemeClr>
              </a:solidFill>
            </a:endParaRPr>
          </a:p>
          <a:p>
            <a:r>
              <a:rPr lang="en-US" dirty="0" smtClean="0">
                <a:solidFill>
                  <a:schemeClr val="bg2">
                    <a:lumMod val="75000"/>
                  </a:schemeClr>
                </a:solidFill>
              </a:rPr>
              <a:t>Our Solution: </a:t>
            </a:r>
            <a:r>
              <a:rPr lang="en-US" dirty="0" err="1" smtClean="0">
                <a:solidFill>
                  <a:schemeClr val="bg2">
                    <a:lumMod val="75000"/>
                  </a:schemeClr>
                </a:solidFill>
              </a:rPr>
              <a:t>NumaGiC</a:t>
            </a:r>
            <a:endParaRPr lang="en-US" dirty="0" smtClean="0">
              <a:solidFill>
                <a:schemeClr val="bg2">
                  <a:lumMod val="75000"/>
                </a:schemeClr>
              </a:solidFill>
            </a:endParaRPr>
          </a:p>
          <a:p>
            <a:endParaRPr lang="en-US" dirty="0" smtClean="0"/>
          </a:p>
          <a:p>
            <a:r>
              <a:rPr lang="en-US" dirty="0" smtClean="0">
                <a:solidFill>
                  <a:schemeClr val="bg2">
                    <a:lumMod val="75000"/>
                  </a:schemeClr>
                </a:solidFill>
              </a:rPr>
              <a:t>Evaluation</a:t>
            </a:r>
          </a:p>
        </p:txBody>
      </p:sp>
      <p:sp>
        <p:nvSpPr>
          <p:cNvPr id="4" name="Footer Placeholder 3"/>
          <p:cNvSpPr>
            <a:spLocks noGrp="1"/>
          </p:cNvSpPr>
          <p:nvPr>
            <p:ph type="ftr" sz="quarter" idx="11"/>
          </p:nvPr>
        </p:nvSpPr>
        <p:spPr/>
        <p:txBody>
          <a:bodyPr/>
          <a:lstStyle/>
          <a:p>
            <a:pPr algn="l"/>
            <a:r>
              <a:rPr lang="en-US" smtClean="0"/>
              <a:t>Lokesh Gidra</a:t>
            </a:r>
            <a:endParaRPr lang="en-US" dirty="0"/>
          </a:p>
        </p:txBody>
      </p:sp>
      <p:sp>
        <p:nvSpPr>
          <p:cNvPr id="5" name="Slide Number Placeholder 4"/>
          <p:cNvSpPr>
            <a:spLocks noGrp="1"/>
          </p:cNvSpPr>
          <p:nvPr>
            <p:ph type="sldNum" sz="quarter" idx="12"/>
          </p:nvPr>
        </p:nvSpPr>
        <p:spPr/>
        <p:txBody>
          <a:bodyPr/>
          <a:lstStyle/>
          <a:p>
            <a:fld id="{1E092719-9E6D-4242-94B8-4143167E1437}" type="slidenum">
              <a:rPr lang="en-US" smtClean="0"/>
              <a:pPr/>
              <a:t>5</a:t>
            </a:fld>
            <a:endParaRPr lang="en-US"/>
          </a:p>
        </p:txBody>
      </p:sp>
    </p:spTree>
    <p:extLst>
      <p:ext uri="{BB962C8B-B14F-4D97-AF65-F5344CB8AC3E}">
        <p14:creationId xmlns:p14="http://schemas.microsoft.com/office/powerpoint/2010/main" val="4173783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GCs don’t scale because machines are NUMA</a:t>
            </a:r>
            <a:endParaRPr lang="en-US" dirty="0"/>
          </a:p>
        </p:txBody>
      </p:sp>
      <p:sp>
        <p:nvSpPr>
          <p:cNvPr id="75" name="Espace réservé du contenu 74"/>
          <p:cNvSpPr>
            <a:spLocks noGrp="1"/>
          </p:cNvSpPr>
          <p:nvPr>
            <p:ph idx="1"/>
          </p:nvPr>
        </p:nvSpPr>
        <p:spPr/>
        <p:txBody>
          <a:bodyPr/>
          <a:lstStyle/>
          <a:p>
            <a:pPr>
              <a:buNone/>
            </a:pPr>
            <a:r>
              <a:rPr lang="en-US" dirty="0" smtClean="0"/>
              <a:t>Hardware hides the distributed memory </a:t>
            </a:r>
          </a:p>
          <a:p>
            <a:pPr>
              <a:buNone/>
            </a:pPr>
            <a:r>
              <a:rPr lang="en-US" dirty="0" smtClean="0"/>
              <a:t>	⇒ application silently creates inter-node references</a:t>
            </a:r>
            <a:endParaRPr lang="en-US" dirty="0"/>
          </a:p>
        </p:txBody>
      </p:sp>
      <p:sp>
        <p:nvSpPr>
          <p:cNvPr id="76" name="Cylindre 76"/>
          <p:cNvSpPr/>
          <p:nvPr/>
        </p:nvSpPr>
        <p:spPr>
          <a:xfrm rot="16200000">
            <a:off x="6240744" y="3561854"/>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77" name="Cylindre 67"/>
          <p:cNvSpPr/>
          <p:nvPr/>
        </p:nvSpPr>
        <p:spPr>
          <a:xfrm rot="16200000">
            <a:off x="2955200" y="3561854"/>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78" name="Cylindre 94"/>
          <p:cNvSpPr/>
          <p:nvPr/>
        </p:nvSpPr>
        <p:spPr>
          <a:xfrm rot="16200000">
            <a:off x="6240744" y="5151210"/>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79" name="Rectangle 78"/>
          <p:cNvSpPr/>
          <p:nvPr/>
        </p:nvSpPr>
        <p:spPr>
          <a:xfrm rot="5400000">
            <a:off x="6551812" y="3027362"/>
            <a:ext cx="1207814" cy="1525040"/>
          </a:xfrm>
          <a:prstGeom prst="rect">
            <a:avLst/>
          </a:prstGeom>
          <a:solidFill>
            <a:srgbClr val="FFCA9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80" name="Rectangle 79"/>
          <p:cNvSpPr/>
          <p:nvPr/>
        </p:nvSpPr>
        <p:spPr>
          <a:xfrm rot="5400000">
            <a:off x="6551811" y="4616717"/>
            <a:ext cx="1207814" cy="1525041"/>
          </a:xfrm>
          <a:prstGeom prst="rect">
            <a:avLst/>
          </a:prstGeom>
          <a:solidFill>
            <a:srgbClr val="A59D6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81" name="Cylindre 85"/>
          <p:cNvSpPr/>
          <p:nvPr/>
        </p:nvSpPr>
        <p:spPr>
          <a:xfrm rot="16200000">
            <a:off x="2955200" y="5151210"/>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82" name="Rectangle 81"/>
          <p:cNvSpPr/>
          <p:nvPr/>
        </p:nvSpPr>
        <p:spPr>
          <a:xfrm rot="16200000">
            <a:off x="1523651" y="4620231"/>
            <a:ext cx="1207816" cy="1525040"/>
          </a:xfrm>
          <a:prstGeom prst="rect">
            <a:avLst/>
          </a:prstGeom>
          <a:solidFill>
            <a:srgbClr val="C6AFD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83" name="Rectangle 82"/>
          <p:cNvSpPr/>
          <p:nvPr/>
        </p:nvSpPr>
        <p:spPr>
          <a:xfrm rot="16200000">
            <a:off x="1523651" y="3030875"/>
            <a:ext cx="1207816" cy="1525040"/>
          </a:xfrm>
          <a:prstGeom prst="rect">
            <a:avLst/>
          </a:prstGeom>
          <a:solidFill>
            <a:srgbClr val="94D8E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84" name="Rectangle 83"/>
          <p:cNvSpPr/>
          <p:nvPr/>
        </p:nvSpPr>
        <p:spPr>
          <a:xfrm>
            <a:off x="1441239" y="327384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ylindre 61"/>
          <p:cNvSpPr/>
          <p:nvPr/>
        </p:nvSpPr>
        <p:spPr>
          <a:xfrm rot="3120000">
            <a:off x="4625313" y="3334504"/>
            <a:ext cx="98861" cy="254187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86" name="Cylindre 62"/>
          <p:cNvSpPr/>
          <p:nvPr/>
        </p:nvSpPr>
        <p:spPr>
          <a:xfrm rot="18480000">
            <a:off x="4586383" y="3276917"/>
            <a:ext cx="98861" cy="254187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87" name="Cylindre 63"/>
          <p:cNvSpPr/>
          <p:nvPr/>
        </p:nvSpPr>
        <p:spPr>
          <a:xfrm rot="16200000">
            <a:off x="4636176" y="4769894"/>
            <a:ext cx="75684" cy="114612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88" name="Cylindre 64"/>
          <p:cNvSpPr/>
          <p:nvPr/>
        </p:nvSpPr>
        <p:spPr>
          <a:xfrm>
            <a:off x="5629118" y="4321226"/>
            <a:ext cx="76408" cy="681152"/>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89" name="Cylindre 65"/>
          <p:cNvSpPr/>
          <p:nvPr/>
        </p:nvSpPr>
        <p:spPr>
          <a:xfrm>
            <a:off x="3566101" y="4245542"/>
            <a:ext cx="76408" cy="681152"/>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0" name="Cylindre 66"/>
          <p:cNvSpPr/>
          <p:nvPr/>
        </p:nvSpPr>
        <p:spPr>
          <a:xfrm rot="16200000">
            <a:off x="4636176" y="3256222"/>
            <a:ext cx="75684" cy="114612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1" name="Rectangle 90"/>
          <p:cNvSpPr/>
          <p:nvPr/>
        </p:nvSpPr>
        <p:spPr>
          <a:xfrm>
            <a:off x="3107653" y="3185972"/>
            <a:ext cx="1069712" cy="1210937"/>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2" name="Rectangle 91"/>
          <p:cNvSpPr/>
          <p:nvPr/>
        </p:nvSpPr>
        <p:spPr>
          <a:xfrm>
            <a:off x="3184061" y="326165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93" name="Rectangle 92"/>
          <p:cNvSpPr/>
          <p:nvPr/>
        </p:nvSpPr>
        <p:spPr>
          <a:xfrm>
            <a:off x="3718917" y="326165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94" name="Rectangle 93"/>
          <p:cNvSpPr/>
          <p:nvPr/>
        </p:nvSpPr>
        <p:spPr>
          <a:xfrm>
            <a:off x="3184061" y="364007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95" name="Rectangle 94"/>
          <p:cNvSpPr/>
          <p:nvPr/>
        </p:nvSpPr>
        <p:spPr>
          <a:xfrm>
            <a:off x="3718917" y="364007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96" name="Rectangle 95"/>
          <p:cNvSpPr/>
          <p:nvPr/>
        </p:nvSpPr>
        <p:spPr>
          <a:xfrm>
            <a:off x="3184061" y="401849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97" name="Rectangle 96"/>
          <p:cNvSpPr/>
          <p:nvPr/>
        </p:nvSpPr>
        <p:spPr>
          <a:xfrm>
            <a:off x="3718917" y="401849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98" name="Rectangle 97"/>
          <p:cNvSpPr/>
          <p:nvPr/>
        </p:nvSpPr>
        <p:spPr>
          <a:xfrm>
            <a:off x="5094262" y="3185972"/>
            <a:ext cx="1069712" cy="1210937"/>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9" name="Rectangle 98"/>
          <p:cNvSpPr/>
          <p:nvPr/>
        </p:nvSpPr>
        <p:spPr>
          <a:xfrm>
            <a:off x="5170670" y="326165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00" name="Rectangle 99"/>
          <p:cNvSpPr/>
          <p:nvPr/>
        </p:nvSpPr>
        <p:spPr>
          <a:xfrm>
            <a:off x="5705526" y="326165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01" name="Rectangle 100"/>
          <p:cNvSpPr/>
          <p:nvPr/>
        </p:nvSpPr>
        <p:spPr>
          <a:xfrm>
            <a:off x="5170670" y="364007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02" name="Rectangle 101"/>
          <p:cNvSpPr/>
          <p:nvPr/>
        </p:nvSpPr>
        <p:spPr>
          <a:xfrm>
            <a:off x="5705526" y="364007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03" name="Rectangle 102"/>
          <p:cNvSpPr/>
          <p:nvPr/>
        </p:nvSpPr>
        <p:spPr>
          <a:xfrm>
            <a:off x="5170670" y="401849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04" name="Rectangle 103"/>
          <p:cNvSpPr/>
          <p:nvPr/>
        </p:nvSpPr>
        <p:spPr>
          <a:xfrm>
            <a:off x="5705526" y="401849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05" name="Rectangle 104"/>
          <p:cNvSpPr/>
          <p:nvPr/>
        </p:nvSpPr>
        <p:spPr>
          <a:xfrm>
            <a:off x="3107653" y="4775327"/>
            <a:ext cx="1069712" cy="1210937"/>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06" name="Rectangle 105"/>
          <p:cNvSpPr/>
          <p:nvPr/>
        </p:nvSpPr>
        <p:spPr>
          <a:xfrm>
            <a:off x="3184061" y="485101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07" name="Rectangle 106"/>
          <p:cNvSpPr/>
          <p:nvPr/>
        </p:nvSpPr>
        <p:spPr>
          <a:xfrm>
            <a:off x="3718917" y="485101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08" name="Rectangle 107"/>
          <p:cNvSpPr/>
          <p:nvPr/>
        </p:nvSpPr>
        <p:spPr>
          <a:xfrm>
            <a:off x="3184061" y="522942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09" name="Rectangle 108"/>
          <p:cNvSpPr/>
          <p:nvPr/>
        </p:nvSpPr>
        <p:spPr>
          <a:xfrm>
            <a:off x="3718917" y="522942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10" name="Rectangle 109"/>
          <p:cNvSpPr/>
          <p:nvPr/>
        </p:nvSpPr>
        <p:spPr>
          <a:xfrm>
            <a:off x="3184061" y="560784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11" name="Rectangle 110"/>
          <p:cNvSpPr/>
          <p:nvPr/>
        </p:nvSpPr>
        <p:spPr>
          <a:xfrm>
            <a:off x="3718917" y="560784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12" name="Rectangle 111"/>
          <p:cNvSpPr/>
          <p:nvPr/>
        </p:nvSpPr>
        <p:spPr>
          <a:xfrm>
            <a:off x="5094261" y="4775327"/>
            <a:ext cx="1069712" cy="1210937"/>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13" name="Rectangle 112"/>
          <p:cNvSpPr/>
          <p:nvPr/>
        </p:nvSpPr>
        <p:spPr>
          <a:xfrm>
            <a:off x="5170669" y="485101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14" name="Rectangle 113"/>
          <p:cNvSpPr/>
          <p:nvPr/>
        </p:nvSpPr>
        <p:spPr>
          <a:xfrm>
            <a:off x="5705525" y="485101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15" name="Rectangle 114"/>
          <p:cNvSpPr/>
          <p:nvPr/>
        </p:nvSpPr>
        <p:spPr>
          <a:xfrm>
            <a:off x="5170669" y="522942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16" name="Rectangle 115"/>
          <p:cNvSpPr/>
          <p:nvPr/>
        </p:nvSpPr>
        <p:spPr>
          <a:xfrm>
            <a:off x="5705525" y="522942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17" name="Rectangle 116"/>
          <p:cNvSpPr/>
          <p:nvPr/>
        </p:nvSpPr>
        <p:spPr>
          <a:xfrm>
            <a:off x="5170669" y="560784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18" name="Rectangle 117"/>
          <p:cNvSpPr/>
          <p:nvPr/>
        </p:nvSpPr>
        <p:spPr>
          <a:xfrm>
            <a:off x="5705525" y="560784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19" name="TextBox 50"/>
          <p:cNvSpPr txBox="1"/>
          <p:nvPr/>
        </p:nvSpPr>
        <p:spPr>
          <a:xfrm>
            <a:off x="3117639" y="2816640"/>
            <a:ext cx="914400" cy="369332"/>
          </a:xfrm>
          <a:prstGeom prst="rect">
            <a:avLst/>
          </a:prstGeom>
          <a:noFill/>
        </p:spPr>
        <p:txBody>
          <a:bodyPr wrap="square" rtlCol="0">
            <a:spAutoFit/>
          </a:bodyPr>
          <a:lstStyle/>
          <a:p>
            <a:r>
              <a:rPr lang="en-US" dirty="0" smtClean="0">
                <a:latin typeface="Times New Roman"/>
                <a:cs typeface="Times New Roman"/>
              </a:rPr>
              <a:t>Node 0</a:t>
            </a:r>
            <a:endParaRPr lang="en-US" dirty="0">
              <a:latin typeface="Times New Roman"/>
              <a:cs typeface="Times New Roman"/>
            </a:endParaRPr>
          </a:p>
        </p:txBody>
      </p:sp>
      <p:sp>
        <p:nvSpPr>
          <p:cNvPr id="120" name="TextBox 51"/>
          <p:cNvSpPr txBox="1"/>
          <p:nvPr/>
        </p:nvSpPr>
        <p:spPr>
          <a:xfrm>
            <a:off x="5251239" y="2816640"/>
            <a:ext cx="914400" cy="369332"/>
          </a:xfrm>
          <a:prstGeom prst="rect">
            <a:avLst/>
          </a:prstGeom>
          <a:noFill/>
        </p:spPr>
        <p:txBody>
          <a:bodyPr wrap="square" rtlCol="0">
            <a:spAutoFit/>
          </a:bodyPr>
          <a:lstStyle/>
          <a:p>
            <a:pPr algn="r"/>
            <a:r>
              <a:rPr lang="en-US" dirty="0" smtClean="0">
                <a:latin typeface="Times New Roman"/>
                <a:cs typeface="Times New Roman"/>
              </a:rPr>
              <a:t>Node 1</a:t>
            </a:r>
            <a:endParaRPr lang="en-US" dirty="0">
              <a:latin typeface="Times New Roman"/>
              <a:cs typeface="Times New Roman"/>
            </a:endParaRPr>
          </a:p>
        </p:txBody>
      </p:sp>
      <p:sp>
        <p:nvSpPr>
          <p:cNvPr id="121" name="TextBox 52"/>
          <p:cNvSpPr txBox="1"/>
          <p:nvPr/>
        </p:nvSpPr>
        <p:spPr>
          <a:xfrm>
            <a:off x="3117639" y="5997930"/>
            <a:ext cx="914400" cy="369332"/>
          </a:xfrm>
          <a:prstGeom prst="rect">
            <a:avLst/>
          </a:prstGeom>
          <a:noFill/>
        </p:spPr>
        <p:txBody>
          <a:bodyPr wrap="square" rtlCol="0">
            <a:spAutoFit/>
          </a:bodyPr>
          <a:lstStyle/>
          <a:p>
            <a:r>
              <a:rPr lang="en-US" dirty="0" smtClean="0">
                <a:latin typeface="Times New Roman"/>
                <a:cs typeface="Times New Roman"/>
              </a:rPr>
              <a:t>Node 2</a:t>
            </a:r>
            <a:endParaRPr lang="en-US" dirty="0">
              <a:latin typeface="Times New Roman"/>
              <a:cs typeface="Times New Roman"/>
            </a:endParaRPr>
          </a:p>
        </p:txBody>
      </p:sp>
      <p:sp>
        <p:nvSpPr>
          <p:cNvPr id="122" name="TextBox 53"/>
          <p:cNvSpPr txBox="1"/>
          <p:nvPr/>
        </p:nvSpPr>
        <p:spPr>
          <a:xfrm>
            <a:off x="5251239" y="5986262"/>
            <a:ext cx="914400" cy="369332"/>
          </a:xfrm>
          <a:prstGeom prst="rect">
            <a:avLst/>
          </a:prstGeom>
          <a:noFill/>
        </p:spPr>
        <p:txBody>
          <a:bodyPr wrap="square" rtlCol="0">
            <a:spAutoFit/>
          </a:bodyPr>
          <a:lstStyle/>
          <a:p>
            <a:pPr algn="r"/>
            <a:r>
              <a:rPr lang="en-US" dirty="0" smtClean="0">
                <a:latin typeface="Times New Roman"/>
                <a:cs typeface="Times New Roman"/>
              </a:rPr>
              <a:t>Node 3</a:t>
            </a:r>
            <a:endParaRPr lang="en-US" dirty="0">
              <a:latin typeface="Times New Roman"/>
              <a:cs typeface="Times New Roman"/>
            </a:endParaRPr>
          </a:p>
        </p:txBody>
      </p:sp>
      <p:sp>
        <p:nvSpPr>
          <p:cNvPr id="123" name="TextBox 137"/>
          <p:cNvSpPr txBox="1"/>
          <p:nvPr/>
        </p:nvSpPr>
        <p:spPr>
          <a:xfrm rot="16200000">
            <a:off x="452874" y="3576406"/>
            <a:ext cx="1371598"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124" name="TextBox 137"/>
          <p:cNvSpPr txBox="1"/>
          <p:nvPr/>
        </p:nvSpPr>
        <p:spPr>
          <a:xfrm rot="16200000">
            <a:off x="7349656" y="3491457"/>
            <a:ext cx="1354099"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sz="2000" dirty="0">
              <a:latin typeface="Times New Roman"/>
              <a:cs typeface="Times New Roman"/>
            </a:endParaRPr>
          </a:p>
        </p:txBody>
      </p:sp>
      <p:sp>
        <p:nvSpPr>
          <p:cNvPr id="125" name="TextBox 137"/>
          <p:cNvSpPr txBox="1"/>
          <p:nvPr/>
        </p:nvSpPr>
        <p:spPr>
          <a:xfrm rot="16200000">
            <a:off x="452873" y="5176607"/>
            <a:ext cx="1371600"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126" name="TextBox 137"/>
          <p:cNvSpPr txBox="1"/>
          <p:nvPr/>
        </p:nvSpPr>
        <p:spPr>
          <a:xfrm rot="16200000">
            <a:off x="7264706" y="5176606"/>
            <a:ext cx="1524000"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128" name="Rectangle 127"/>
          <p:cNvSpPr/>
          <p:nvPr/>
        </p:nvSpPr>
        <p:spPr>
          <a:xfrm>
            <a:off x="6470439" y="327384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1441239" y="487404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6470439" y="487404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67"/>
          <p:cNvSpPr/>
          <p:nvPr/>
        </p:nvSpPr>
        <p:spPr>
          <a:xfrm>
            <a:off x="2279439" y="3502440"/>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67"/>
          <p:cNvSpPr/>
          <p:nvPr/>
        </p:nvSpPr>
        <p:spPr>
          <a:xfrm>
            <a:off x="1898439" y="5102640"/>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67"/>
          <p:cNvSpPr/>
          <p:nvPr/>
        </p:nvSpPr>
        <p:spPr>
          <a:xfrm>
            <a:off x="6851439" y="5178840"/>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67"/>
          <p:cNvSpPr/>
          <p:nvPr/>
        </p:nvSpPr>
        <p:spPr>
          <a:xfrm>
            <a:off x="6622839" y="3502440"/>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Connecteur droit avec flèche 136"/>
          <p:cNvCxnSpPr>
            <a:endCxn id="131" idx="2"/>
          </p:cNvCxnSpPr>
          <p:nvPr/>
        </p:nvCxnSpPr>
        <p:spPr>
          <a:xfrm>
            <a:off x="1974639" y="3616740"/>
            <a:ext cx="304800" cy="1588"/>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38" name="Connecteur droit avec flèche 137"/>
          <p:cNvCxnSpPr>
            <a:endCxn id="132" idx="0"/>
          </p:cNvCxnSpPr>
          <p:nvPr/>
        </p:nvCxnSpPr>
        <p:spPr>
          <a:xfrm rot="16200000" flipH="1">
            <a:off x="1250739" y="4302540"/>
            <a:ext cx="1371600" cy="2286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40" name="Connecteur droit avec flèche 139"/>
          <p:cNvCxnSpPr>
            <a:stCxn id="132" idx="6"/>
            <a:endCxn id="133" idx="2"/>
          </p:cNvCxnSpPr>
          <p:nvPr/>
        </p:nvCxnSpPr>
        <p:spPr>
          <a:xfrm>
            <a:off x="2203239" y="5216940"/>
            <a:ext cx="4648200" cy="762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41" name="Connecteur droit avec flèche 140"/>
          <p:cNvCxnSpPr>
            <a:stCxn id="133" idx="0"/>
            <a:endCxn id="135" idx="4"/>
          </p:cNvCxnSpPr>
          <p:nvPr/>
        </p:nvCxnSpPr>
        <p:spPr>
          <a:xfrm rot="16200000" flipV="1">
            <a:off x="6165639" y="4340640"/>
            <a:ext cx="1447800" cy="2286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46" name="Oval 67"/>
          <p:cNvSpPr/>
          <p:nvPr/>
        </p:nvSpPr>
        <p:spPr>
          <a:xfrm>
            <a:off x="1669839" y="3497834"/>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Espace réservé du pied de page 67"/>
          <p:cNvSpPr>
            <a:spLocks noGrp="1"/>
          </p:cNvSpPr>
          <p:nvPr>
            <p:ph type="ftr" sz="quarter" idx="11"/>
          </p:nvPr>
        </p:nvSpPr>
        <p:spPr/>
        <p:txBody>
          <a:bodyPr/>
          <a:lstStyle/>
          <a:p>
            <a:pPr algn="l"/>
            <a:r>
              <a:rPr lang="en-US" smtClean="0"/>
              <a:t>Lokesh Gidra</a:t>
            </a:r>
            <a:endParaRPr lang="en-US" dirty="0"/>
          </a:p>
        </p:txBody>
      </p:sp>
      <p:sp>
        <p:nvSpPr>
          <p:cNvPr id="69" name="Espace réservé du numéro de diapositive 68"/>
          <p:cNvSpPr>
            <a:spLocks noGrp="1"/>
          </p:cNvSpPr>
          <p:nvPr>
            <p:ph type="sldNum" sz="quarter" idx="12"/>
          </p:nvPr>
        </p:nvSpPr>
        <p:spPr/>
        <p:txBody>
          <a:bodyPr/>
          <a:lstStyle/>
          <a:p>
            <a:fld id="{1E092719-9E6D-4242-94B8-4143167E1437}"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GCs don’t scale because machines are NUMA</a:t>
            </a:r>
            <a:endParaRPr lang="en-US" dirty="0"/>
          </a:p>
        </p:txBody>
      </p:sp>
      <p:sp>
        <p:nvSpPr>
          <p:cNvPr id="145" name="Espace réservé du contenu 144"/>
          <p:cNvSpPr>
            <a:spLocks noGrp="1"/>
          </p:cNvSpPr>
          <p:nvPr>
            <p:ph idx="1"/>
          </p:nvPr>
        </p:nvSpPr>
        <p:spPr/>
        <p:txBody>
          <a:bodyPr/>
          <a:lstStyle/>
          <a:p>
            <a:pPr>
              <a:buNone/>
            </a:pPr>
            <a:r>
              <a:rPr lang="en-US" dirty="0" smtClean="0"/>
              <a:t>But memory distribution is also hidden to the GC threads</a:t>
            </a:r>
          </a:p>
          <a:p>
            <a:pPr>
              <a:buNone/>
            </a:pPr>
            <a:r>
              <a:rPr lang="en-US" dirty="0" smtClean="0"/>
              <a:t>when they traverse the object graph</a:t>
            </a:r>
            <a:endParaRPr lang="en-US" dirty="0"/>
          </a:p>
        </p:txBody>
      </p:sp>
      <p:sp>
        <p:nvSpPr>
          <p:cNvPr id="74" name="Cylindre 76"/>
          <p:cNvSpPr/>
          <p:nvPr/>
        </p:nvSpPr>
        <p:spPr>
          <a:xfrm rot="16200000">
            <a:off x="6240744" y="3561854"/>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75" name="Cylindre 67"/>
          <p:cNvSpPr/>
          <p:nvPr/>
        </p:nvSpPr>
        <p:spPr>
          <a:xfrm rot="16200000">
            <a:off x="2955200" y="3561854"/>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76" name="Cylindre 94"/>
          <p:cNvSpPr/>
          <p:nvPr/>
        </p:nvSpPr>
        <p:spPr>
          <a:xfrm rot="16200000">
            <a:off x="6240744" y="5151210"/>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77" name="Rectangle 76"/>
          <p:cNvSpPr/>
          <p:nvPr/>
        </p:nvSpPr>
        <p:spPr>
          <a:xfrm rot="5400000">
            <a:off x="6551812" y="3027362"/>
            <a:ext cx="1207814" cy="1525040"/>
          </a:xfrm>
          <a:prstGeom prst="rect">
            <a:avLst/>
          </a:prstGeom>
          <a:solidFill>
            <a:srgbClr val="FFCA9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78" name="Rectangle 77"/>
          <p:cNvSpPr/>
          <p:nvPr/>
        </p:nvSpPr>
        <p:spPr>
          <a:xfrm rot="5400000">
            <a:off x="6551811" y="4616717"/>
            <a:ext cx="1207814" cy="1525041"/>
          </a:xfrm>
          <a:prstGeom prst="rect">
            <a:avLst/>
          </a:prstGeom>
          <a:solidFill>
            <a:srgbClr val="A59D6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79" name="Cylindre 85"/>
          <p:cNvSpPr/>
          <p:nvPr/>
        </p:nvSpPr>
        <p:spPr>
          <a:xfrm rot="16200000">
            <a:off x="2955200" y="5151210"/>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80" name="Rectangle 79"/>
          <p:cNvSpPr/>
          <p:nvPr/>
        </p:nvSpPr>
        <p:spPr>
          <a:xfrm rot="16200000">
            <a:off x="1523651" y="4620231"/>
            <a:ext cx="1207816" cy="1525040"/>
          </a:xfrm>
          <a:prstGeom prst="rect">
            <a:avLst/>
          </a:prstGeom>
          <a:solidFill>
            <a:srgbClr val="C6AFD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81" name="Rectangle 80"/>
          <p:cNvSpPr/>
          <p:nvPr/>
        </p:nvSpPr>
        <p:spPr>
          <a:xfrm rot="16200000">
            <a:off x="1523651" y="3030875"/>
            <a:ext cx="1207816" cy="1525040"/>
          </a:xfrm>
          <a:prstGeom prst="rect">
            <a:avLst/>
          </a:prstGeom>
          <a:solidFill>
            <a:srgbClr val="94D8E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82" name="Rectangle 81"/>
          <p:cNvSpPr/>
          <p:nvPr/>
        </p:nvSpPr>
        <p:spPr>
          <a:xfrm>
            <a:off x="1441239" y="327384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ylindre 61"/>
          <p:cNvSpPr/>
          <p:nvPr/>
        </p:nvSpPr>
        <p:spPr>
          <a:xfrm rot="3120000">
            <a:off x="4625313" y="3334504"/>
            <a:ext cx="98861" cy="254187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84" name="Cylindre 62"/>
          <p:cNvSpPr/>
          <p:nvPr/>
        </p:nvSpPr>
        <p:spPr>
          <a:xfrm rot="18480000">
            <a:off x="4586383" y="3276917"/>
            <a:ext cx="98861" cy="254187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85" name="Cylindre 63"/>
          <p:cNvSpPr/>
          <p:nvPr/>
        </p:nvSpPr>
        <p:spPr>
          <a:xfrm rot="16200000">
            <a:off x="4636176" y="4769894"/>
            <a:ext cx="75684" cy="114612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86" name="Cylindre 64"/>
          <p:cNvSpPr/>
          <p:nvPr/>
        </p:nvSpPr>
        <p:spPr>
          <a:xfrm>
            <a:off x="5629118" y="4321226"/>
            <a:ext cx="76408" cy="681152"/>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87" name="Cylindre 65"/>
          <p:cNvSpPr/>
          <p:nvPr/>
        </p:nvSpPr>
        <p:spPr>
          <a:xfrm>
            <a:off x="3566101" y="4245542"/>
            <a:ext cx="76408" cy="681152"/>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88" name="Cylindre 66"/>
          <p:cNvSpPr/>
          <p:nvPr/>
        </p:nvSpPr>
        <p:spPr>
          <a:xfrm rot="16200000">
            <a:off x="4636176" y="3256222"/>
            <a:ext cx="75684" cy="114612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89" name="Rectangle 88"/>
          <p:cNvSpPr/>
          <p:nvPr/>
        </p:nvSpPr>
        <p:spPr>
          <a:xfrm>
            <a:off x="3107653" y="3185972"/>
            <a:ext cx="1069712" cy="1210937"/>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0" name="Rectangle 89"/>
          <p:cNvSpPr/>
          <p:nvPr/>
        </p:nvSpPr>
        <p:spPr>
          <a:xfrm>
            <a:off x="3184061" y="326165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91" name="Rectangle 90"/>
          <p:cNvSpPr/>
          <p:nvPr/>
        </p:nvSpPr>
        <p:spPr>
          <a:xfrm>
            <a:off x="3718917" y="326165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92" name="Rectangle 91"/>
          <p:cNvSpPr/>
          <p:nvPr/>
        </p:nvSpPr>
        <p:spPr>
          <a:xfrm>
            <a:off x="3184061" y="364007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93" name="Rectangle 92"/>
          <p:cNvSpPr/>
          <p:nvPr/>
        </p:nvSpPr>
        <p:spPr>
          <a:xfrm>
            <a:off x="3718917" y="364007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94" name="Rectangle 93"/>
          <p:cNvSpPr/>
          <p:nvPr/>
        </p:nvSpPr>
        <p:spPr>
          <a:xfrm>
            <a:off x="3184061" y="401849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95" name="Rectangle 94"/>
          <p:cNvSpPr/>
          <p:nvPr/>
        </p:nvSpPr>
        <p:spPr>
          <a:xfrm>
            <a:off x="3718917" y="401849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96" name="Rectangle 95"/>
          <p:cNvSpPr/>
          <p:nvPr/>
        </p:nvSpPr>
        <p:spPr>
          <a:xfrm>
            <a:off x="5094262" y="3185972"/>
            <a:ext cx="1069712" cy="1210937"/>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7" name="Rectangle 96"/>
          <p:cNvSpPr/>
          <p:nvPr/>
        </p:nvSpPr>
        <p:spPr>
          <a:xfrm>
            <a:off x="5170670" y="326165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98" name="Rectangle 97"/>
          <p:cNvSpPr/>
          <p:nvPr/>
        </p:nvSpPr>
        <p:spPr>
          <a:xfrm>
            <a:off x="5705526" y="326165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99" name="Rectangle 98"/>
          <p:cNvSpPr/>
          <p:nvPr/>
        </p:nvSpPr>
        <p:spPr>
          <a:xfrm>
            <a:off x="5170670" y="364007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00" name="Rectangle 99"/>
          <p:cNvSpPr/>
          <p:nvPr/>
        </p:nvSpPr>
        <p:spPr>
          <a:xfrm>
            <a:off x="5705526" y="364007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01" name="Rectangle 100"/>
          <p:cNvSpPr/>
          <p:nvPr/>
        </p:nvSpPr>
        <p:spPr>
          <a:xfrm>
            <a:off x="5170670" y="401849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02" name="Rectangle 101"/>
          <p:cNvSpPr/>
          <p:nvPr/>
        </p:nvSpPr>
        <p:spPr>
          <a:xfrm>
            <a:off x="5705526" y="401849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03" name="Rectangle 102"/>
          <p:cNvSpPr/>
          <p:nvPr/>
        </p:nvSpPr>
        <p:spPr>
          <a:xfrm>
            <a:off x="3107653" y="4775327"/>
            <a:ext cx="1069712" cy="1210937"/>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04" name="Rectangle 103"/>
          <p:cNvSpPr/>
          <p:nvPr/>
        </p:nvSpPr>
        <p:spPr>
          <a:xfrm>
            <a:off x="3184061" y="485101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05" name="Rectangle 104"/>
          <p:cNvSpPr/>
          <p:nvPr/>
        </p:nvSpPr>
        <p:spPr>
          <a:xfrm>
            <a:off x="3718917" y="485101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06" name="Rectangle 105"/>
          <p:cNvSpPr/>
          <p:nvPr/>
        </p:nvSpPr>
        <p:spPr>
          <a:xfrm>
            <a:off x="3184061" y="522942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07" name="Rectangle 106"/>
          <p:cNvSpPr/>
          <p:nvPr/>
        </p:nvSpPr>
        <p:spPr>
          <a:xfrm>
            <a:off x="3718917" y="522942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08" name="Rectangle 107"/>
          <p:cNvSpPr/>
          <p:nvPr/>
        </p:nvSpPr>
        <p:spPr>
          <a:xfrm>
            <a:off x="3184061" y="560784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09" name="Rectangle 108"/>
          <p:cNvSpPr/>
          <p:nvPr/>
        </p:nvSpPr>
        <p:spPr>
          <a:xfrm>
            <a:off x="3718917" y="560784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10" name="Rectangle 109"/>
          <p:cNvSpPr/>
          <p:nvPr/>
        </p:nvSpPr>
        <p:spPr>
          <a:xfrm>
            <a:off x="5094261" y="4775327"/>
            <a:ext cx="1069712" cy="1210937"/>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11" name="Rectangle 110"/>
          <p:cNvSpPr/>
          <p:nvPr/>
        </p:nvSpPr>
        <p:spPr>
          <a:xfrm>
            <a:off x="5170669" y="485101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12" name="Rectangle 111"/>
          <p:cNvSpPr/>
          <p:nvPr/>
        </p:nvSpPr>
        <p:spPr>
          <a:xfrm>
            <a:off x="5705525" y="485101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13" name="Rectangle 112"/>
          <p:cNvSpPr/>
          <p:nvPr/>
        </p:nvSpPr>
        <p:spPr>
          <a:xfrm>
            <a:off x="5170669" y="522942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14" name="Rectangle 113"/>
          <p:cNvSpPr/>
          <p:nvPr/>
        </p:nvSpPr>
        <p:spPr>
          <a:xfrm>
            <a:off x="5705525" y="522942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15" name="Rectangle 114"/>
          <p:cNvSpPr/>
          <p:nvPr/>
        </p:nvSpPr>
        <p:spPr>
          <a:xfrm>
            <a:off x="5170669" y="560784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16" name="Rectangle 115"/>
          <p:cNvSpPr/>
          <p:nvPr/>
        </p:nvSpPr>
        <p:spPr>
          <a:xfrm>
            <a:off x="5705525" y="560784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117" name="TextBox 50"/>
          <p:cNvSpPr txBox="1"/>
          <p:nvPr/>
        </p:nvSpPr>
        <p:spPr>
          <a:xfrm>
            <a:off x="3117639" y="2816640"/>
            <a:ext cx="914400" cy="369332"/>
          </a:xfrm>
          <a:prstGeom prst="rect">
            <a:avLst/>
          </a:prstGeom>
          <a:noFill/>
        </p:spPr>
        <p:txBody>
          <a:bodyPr wrap="square" rtlCol="0">
            <a:spAutoFit/>
          </a:bodyPr>
          <a:lstStyle/>
          <a:p>
            <a:r>
              <a:rPr lang="en-US" dirty="0" smtClean="0">
                <a:latin typeface="Times New Roman"/>
                <a:cs typeface="Times New Roman"/>
              </a:rPr>
              <a:t>Node 0</a:t>
            </a:r>
            <a:endParaRPr lang="en-US" dirty="0">
              <a:latin typeface="Times New Roman"/>
              <a:cs typeface="Times New Roman"/>
            </a:endParaRPr>
          </a:p>
        </p:txBody>
      </p:sp>
      <p:sp>
        <p:nvSpPr>
          <p:cNvPr id="118" name="TextBox 51"/>
          <p:cNvSpPr txBox="1"/>
          <p:nvPr/>
        </p:nvSpPr>
        <p:spPr>
          <a:xfrm>
            <a:off x="5251239" y="2816640"/>
            <a:ext cx="914400" cy="369332"/>
          </a:xfrm>
          <a:prstGeom prst="rect">
            <a:avLst/>
          </a:prstGeom>
          <a:noFill/>
        </p:spPr>
        <p:txBody>
          <a:bodyPr wrap="square" rtlCol="0">
            <a:spAutoFit/>
          </a:bodyPr>
          <a:lstStyle/>
          <a:p>
            <a:pPr algn="r"/>
            <a:r>
              <a:rPr lang="en-US" dirty="0" smtClean="0">
                <a:latin typeface="Times New Roman"/>
                <a:cs typeface="Times New Roman"/>
              </a:rPr>
              <a:t>Node 1</a:t>
            </a:r>
            <a:endParaRPr lang="en-US" dirty="0">
              <a:latin typeface="Times New Roman"/>
              <a:cs typeface="Times New Roman"/>
            </a:endParaRPr>
          </a:p>
        </p:txBody>
      </p:sp>
      <p:sp>
        <p:nvSpPr>
          <p:cNvPr id="119" name="TextBox 52"/>
          <p:cNvSpPr txBox="1"/>
          <p:nvPr/>
        </p:nvSpPr>
        <p:spPr>
          <a:xfrm>
            <a:off x="3117639" y="5997930"/>
            <a:ext cx="914400" cy="369332"/>
          </a:xfrm>
          <a:prstGeom prst="rect">
            <a:avLst/>
          </a:prstGeom>
          <a:noFill/>
        </p:spPr>
        <p:txBody>
          <a:bodyPr wrap="square" rtlCol="0">
            <a:spAutoFit/>
          </a:bodyPr>
          <a:lstStyle/>
          <a:p>
            <a:r>
              <a:rPr lang="en-US" dirty="0" smtClean="0">
                <a:latin typeface="Times New Roman"/>
                <a:cs typeface="Times New Roman"/>
              </a:rPr>
              <a:t>Node 2</a:t>
            </a:r>
            <a:endParaRPr lang="en-US" dirty="0">
              <a:latin typeface="Times New Roman"/>
              <a:cs typeface="Times New Roman"/>
            </a:endParaRPr>
          </a:p>
        </p:txBody>
      </p:sp>
      <p:sp>
        <p:nvSpPr>
          <p:cNvPr id="120" name="TextBox 53"/>
          <p:cNvSpPr txBox="1"/>
          <p:nvPr/>
        </p:nvSpPr>
        <p:spPr>
          <a:xfrm>
            <a:off x="5251239" y="5986262"/>
            <a:ext cx="914400" cy="369332"/>
          </a:xfrm>
          <a:prstGeom prst="rect">
            <a:avLst/>
          </a:prstGeom>
          <a:noFill/>
        </p:spPr>
        <p:txBody>
          <a:bodyPr wrap="square" rtlCol="0">
            <a:spAutoFit/>
          </a:bodyPr>
          <a:lstStyle/>
          <a:p>
            <a:pPr algn="r"/>
            <a:r>
              <a:rPr lang="en-US" dirty="0" smtClean="0">
                <a:latin typeface="Times New Roman"/>
                <a:cs typeface="Times New Roman"/>
              </a:rPr>
              <a:t>Node 3</a:t>
            </a:r>
            <a:endParaRPr lang="en-US" dirty="0">
              <a:latin typeface="Times New Roman"/>
              <a:cs typeface="Times New Roman"/>
            </a:endParaRPr>
          </a:p>
        </p:txBody>
      </p:sp>
      <p:sp>
        <p:nvSpPr>
          <p:cNvPr id="121" name="TextBox 137"/>
          <p:cNvSpPr txBox="1"/>
          <p:nvPr/>
        </p:nvSpPr>
        <p:spPr>
          <a:xfrm rot="16200000">
            <a:off x="452874" y="3576406"/>
            <a:ext cx="1371598"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122" name="TextBox 137"/>
          <p:cNvSpPr txBox="1"/>
          <p:nvPr/>
        </p:nvSpPr>
        <p:spPr>
          <a:xfrm rot="16200000">
            <a:off x="7349656" y="3491457"/>
            <a:ext cx="1354099"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sz="2000" dirty="0">
              <a:latin typeface="Times New Roman"/>
              <a:cs typeface="Times New Roman"/>
            </a:endParaRPr>
          </a:p>
        </p:txBody>
      </p:sp>
      <p:sp>
        <p:nvSpPr>
          <p:cNvPr id="123" name="TextBox 137"/>
          <p:cNvSpPr txBox="1"/>
          <p:nvPr/>
        </p:nvSpPr>
        <p:spPr>
          <a:xfrm rot="16200000">
            <a:off x="452873" y="5176607"/>
            <a:ext cx="1371600"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124" name="TextBox 137"/>
          <p:cNvSpPr txBox="1"/>
          <p:nvPr/>
        </p:nvSpPr>
        <p:spPr>
          <a:xfrm rot="16200000">
            <a:off x="7264706" y="5176606"/>
            <a:ext cx="1524000"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125" name="Oval 67"/>
          <p:cNvSpPr/>
          <p:nvPr/>
        </p:nvSpPr>
        <p:spPr>
          <a:xfrm>
            <a:off x="1669839" y="350244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6470439" y="327384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1441239" y="487404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6470439" y="487404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67"/>
          <p:cNvSpPr/>
          <p:nvPr/>
        </p:nvSpPr>
        <p:spPr>
          <a:xfrm>
            <a:off x="2279439" y="3502440"/>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67"/>
          <p:cNvSpPr/>
          <p:nvPr/>
        </p:nvSpPr>
        <p:spPr>
          <a:xfrm>
            <a:off x="1898439" y="5102640"/>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67"/>
          <p:cNvSpPr/>
          <p:nvPr/>
        </p:nvSpPr>
        <p:spPr>
          <a:xfrm>
            <a:off x="6851439" y="5178840"/>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67"/>
          <p:cNvSpPr/>
          <p:nvPr/>
        </p:nvSpPr>
        <p:spPr>
          <a:xfrm>
            <a:off x="6622839" y="3502440"/>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Connecteur droit avec flèche 134"/>
          <p:cNvCxnSpPr>
            <a:stCxn id="125" idx="6"/>
            <a:endCxn id="129" idx="2"/>
          </p:cNvCxnSpPr>
          <p:nvPr/>
        </p:nvCxnSpPr>
        <p:spPr>
          <a:xfrm>
            <a:off x="1974639" y="3616740"/>
            <a:ext cx="304800" cy="1588"/>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36" name="Connecteur droit avec flèche 135"/>
          <p:cNvCxnSpPr>
            <a:stCxn id="125" idx="4"/>
            <a:endCxn id="130" idx="0"/>
          </p:cNvCxnSpPr>
          <p:nvPr/>
        </p:nvCxnSpPr>
        <p:spPr>
          <a:xfrm rot="16200000" flipH="1">
            <a:off x="1250739" y="4302540"/>
            <a:ext cx="1371600" cy="2286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38" name="Connecteur droit avec flèche 137"/>
          <p:cNvCxnSpPr>
            <a:stCxn id="130" idx="6"/>
            <a:endCxn id="131" idx="2"/>
          </p:cNvCxnSpPr>
          <p:nvPr/>
        </p:nvCxnSpPr>
        <p:spPr>
          <a:xfrm>
            <a:off x="2203239" y="5216940"/>
            <a:ext cx="4648200" cy="762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39" name="Connecteur droit avec flèche 138"/>
          <p:cNvCxnSpPr>
            <a:stCxn id="131" idx="0"/>
            <a:endCxn id="133" idx="4"/>
          </p:cNvCxnSpPr>
          <p:nvPr/>
        </p:nvCxnSpPr>
        <p:spPr>
          <a:xfrm rot="16200000" flipV="1">
            <a:off x="6165639" y="4340640"/>
            <a:ext cx="1447800" cy="2286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41" name="Freeform 94"/>
          <p:cNvSpPr/>
          <p:nvPr/>
        </p:nvSpPr>
        <p:spPr>
          <a:xfrm>
            <a:off x="603039" y="3273840"/>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ZoneTexte 141"/>
          <p:cNvSpPr txBox="1"/>
          <p:nvPr/>
        </p:nvSpPr>
        <p:spPr>
          <a:xfrm>
            <a:off x="69639" y="2740440"/>
            <a:ext cx="1351218" cy="400110"/>
          </a:xfrm>
          <a:prstGeom prst="rect">
            <a:avLst/>
          </a:prstGeom>
          <a:noFill/>
        </p:spPr>
        <p:txBody>
          <a:bodyPr wrap="none" rtlCol="0">
            <a:spAutoFit/>
          </a:bodyPr>
          <a:lstStyle/>
          <a:p>
            <a:r>
              <a:rPr lang="en-US" sz="2000" i="1" dirty="0" smtClean="0">
                <a:latin typeface="Times New Roman"/>
                <a:cs typeface="Times New Roman"/>
              </a:rPr>
              <a:t>GC thread</a:t>
            </a:r>
            <a:endParaRPr lang="en-US" sz="2000" i="1" dirty="0">
              <a:latin typeface="Times New Roman"/>
              <a:cs typeface="Times New Roman"/>
            </a:endParaRPr>
          </a:p>
        </p:txBody>
      </p:sp>
      <p:cxnSp>
        <p:nvCxnSpPr>
          <p:cNvPr id="143" name="Connecteur droit 142"/>
          <p:cNvCxnSpPr>
            <a:stCxn id="121" idx="0"/>
            <a:endCxn id="125" idx="2"/>
          </p:cNvCxnSpPr>
          <p:nvPr/>
        </p:nvCxnSpPr>
        <p:spPr>
          <a:xfrm rot="10800000" flipH="1">
            <a:off x="907841" y="3616741"/>
            <a:ext cx="761998" cy="190499"/>
          </a:xfrm>
          <a:prstGeom prst="line">
            <a:avLst/>
          </a:prstGeom>
          <a:ln w="25400">
            <a:solidFill>
              <a:srgbClr val="FF0000"/>
            </a:solidFill>
            <a:prstDash val="lgDash"/>
            <a:tailEnd type="stealth" w="lg" len="lg"/>
          </a:ln>
          <a:effectLst/>
        </p:spPr>
        <p:style>
          <a:lnRef idx="2">
            <a:schemeClr val="accent1"/>
          </a:lnRef>
          <a:fillRef idx="0">
            <a:schemeClr val="accent1"/>
          </a:fillRef>
          <a:effectRef idx="1">
            <a:schemeClr val="accent1"/>
          </a:effectRef>
          <a:fontRef idx="minor">
            <a:schemeClr val="tx1"/>
          </a:fontRef>
        </p:style>
      </p:cxnSp>
      <p:sp>
        <p:nvSpPr>
          <p:cNvPr id="71" name="Espace réservé du pied de page 70"/>
          <p:cNvSpPr>
            <a:spLocks noGrp="1"/>
          </p:cNvSpPr>
          <p:nvPr>
            <p:ph type="ftr" sz="quarter" idx="11"/>
          </p:nvPr>
        </p:nvSpPr>
        <p:spPr/>
        <p:txBody>
          <a:bodyPr/>
          <a:lstStyle/>
          <a:p>
            <a:pPr algn="l"/>
            <a:r>
              <a:rPr lang="en-US" smtClean="0"/>
              <a:t>Lokesh Gidra</a:t>
            </a:r>
            <a:endParaRPr lang="en-US" dirty="0"/>
          </a:p>
        </p:txBody>
      </p:sp>
      <p:sp>
        <p:nvSpPr>
          <p:cNvPr id="72" name="Espace réservé du numéro de diapositive 71"/>
          <p:cNvSpPr>
            <a:spLocks noGrp="1"/>
          </p:cNvSpPr>
          <p:nvPr>
            <p:ph type="sldNum" sz="quarter" idx="12"/>
          </p:nvPr>
        </p:nvSpPr>
        <p:spPr/>
        <p:txBody>
          <a:bodyPr/>
          <a:lstStyle/>
          <a:p>
            <a:fld id="{1E092719-9E6D-4242-94B8-4143167E1437}"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GCs don’t scale because machines are NUMA</a:t>
            </a:r>
            <a:endParaRPr lang="en-US" dirty="0"/>
          </a:p>
        </p:txBody>
      </p:sp>
      <p:sp>
        <p:nvSpPr>
          <p:cNvPr id="224" name="Espace réservé du contenu 223"/>
          <p:cNvSpPr>
            <a:spLocks noGrp="1"/>
          </p:cNvSpPr>
          <p:nvPr>
            <p:ph idx="1"/>
          </p:nvPr>
        </p:nvSpPr>
        <p:spPr/>
        <p:txBody>
          <a:bodyPr/>
          <a:lstStyle/>
          <a:p>
            <a:pPr lvl="0">
              <a:buNone/>
              <a:defRPr/>
            </a:pPr>
            <a:r>
              <a:rPr lang="en-US" dirty="0" smtClean="0"/>
              <a:t>But memory distribution is also hidden to the GC threads</a:t>
            </a:r>
          </a:p>
          <a:p>
            <a:pPr lvl="0">
              <a:buNone/>
              <a:defRPr/>
            </a:pPr>
            <a:r>
              <a:rPr lang="en-US" dirty="0" smtClean="0"/>
              <a:t>when they traverse the object graph</a:t>
            </a:r>
          </a:p>
          <a:p>
            <a:pPr>
              <a:buNone/>
            </a:pPr>
            <a:endParaRPr lang="en-US" dirty="0"/>
          </a:p>
        </p:txBody>
      </p:sp>
      <p:sp>
        <p:nvSpPr>
          <p:cNvPr id="225" name="Cylindre 76"/>
          <p:cNvSpPr/>
          <p:nvPr/>
        </p:nvSpPr>
        <p:spPr>
          <a:xfrm rot="16200000">
            <a:off x="6240744" y="3561854"/>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26" name="Cylindre 67"/>
          <p:cNvSpPr/>
          <p:nvPr/>
        </p:nvSpPr>
        <p:spPr>
          <a:xfrm rot="16200000">
            <a:off x="2955200" y="3561854"/>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27" name="Cylindre 94"/>
          <p:cNvSpPr/>
          <p:nvPr/>
        </p:nvSpPr>
        <p:spPr>
          <a:xfrm rot="16200000">
            <a:off x="6240744" y="5151210"/>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28" name="Rectangle 227"/>
          <p:cNvSpPr/>
          <p:nvPr/>
        </p:nvSpPr>
        <p:spPr>
          <a:xfrm rot="5400000">
            <a:off x="6551812" y="3027362"/>
            <a:ext cx="1207814" cy="1525040"/>
          </a:xfrm>
          <a:prstGeom prst="rect">
            <a:avLst/>
          </a:prstGeom>
          <a:solidFill>
            <a:srgbClr val="FFCA9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229" name="Rectangle 228"/>
          <p:cNvSpPr/>
          <p:nvPr/>
        </p:nvSpPr>
        <p:spPr>
          <a:xfrm rot="5400000">
            <a:off x="6551811" y="4616717"/>
            <a:ext cx="1207814" cy="1525041"/>
          </a:xfrm>
          <a:prstGeom prst="rect">
            <a:avLst/>
          </a:prstGeom>
          <a:solidFill>
            <a:srgbClr val="A59D6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230" name="Cylindre 85"/>
          <p:cNvSpPr/>
          <p:nvPr/>
        </p:nvSpPr>
        <p:spPr>
          <a:xfrm rot="16200000">
            <a:off x="2955200" y="5151210"/>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1" name="Rectangle 230"/>
          <p:cNvSpPr/>
          <p:nvPr/>
        </p:nvSpPr>
        <p:spPr>
          <a:xfrm rot="16200000">
            <a:off x="1523651" y="4620231"/>
            <a:ext cx="1207816" cy="1525040"/>
          </a:xfrm>
          <a:prstGeom prst="rect">
            <a:avLst/>
          </a:prstGeom>
          <a:solidFill>
            <a:srgbClr val="C6AFD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232" name="Rectangle 231"/>
          <p:cNvSpPr/>
          <p:nvPr/>
        </p:nvSpPr>
        <p:spPr>
          <a:xfrm rot="16200000">
            <a:off x="1523651" y="3030875"/>
            <a:ext cx="1207816" cy="1525040"/>
          </a:xfrm>
          <a:prstGeom prst="rect">
            <a:avLst/>
          </a:prstGeom>
          <a:solidFill>
            <a:srgbClr val="94D8E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233" name="Rectangle 232"/>
          <p:cNvSpPr/>
          <p:nvPr/>
        </p:nvSpPr>
        <p:spPr>
          <a:xfrm>
            <a:off x="1441239" y="327384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Cylindre 61"/>
          <p:cNvSpPr/>
          <p:nvPr/>
        </p:nvSpPr>
        <p:spPr>
          <a:xfrm rot="3120000">
            <a:off x="4625313" y="3334504"/>
            <a:ext cx="98861" cy="254187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5" name="Cylindre 62"/>
          <p:cNvSpPr/>
          <p:nvPr/>
        </p:nvSpPr>
        <p:spPr>
          <a:xfrm rot="18480000">
            <a:off x="4586383" y="3276917"/>
            <a:ext cx="98861" cy="254187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6" name="Cylindre 63"/>
          <p:cNvSpPr/>
          <p:nvPr/>
        </p:nvSpPr>
        <p:spPr>
          <a:xfrm rot="16200000">
            <a:off x="4636176" y="4769894"/>
            <a:ext cx="75684" cy="114612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7" name="Cylindre 64"/>
          <p:cNvSpPr/>
          <p:nvPr/>
        </p:nvSpPr>
        <p:spPr>
          <a:xfrm>
            <a:off x="5629118" y="4321226"/>
            <a:ext cx="76408" cy="681152"/>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8" name="Cylindre 65"/>
          <p:cNvSpPr/>
          <p:nvPr/>
        </p:nvSpPr>
        <p:spPr>
          <a:xfrm>
            <a:off x="3566101" y="4245542"/>
            <a:ext cx="76408" cy="681152"/>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9" name="Cylindre 66"/>
          <p:cNvSpPr/>
          <p:nvPr/>
        </p:nvSpPr>
        <p:spPr>
          <a:xfrm rot="16200000">
            <a:off x="4636176" y="3256222"/>
            <a:ext cx="75684" cy="114612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40" name="Rectangle 239"/>
          <p:cNvSpPr/>
          <p:nvPr/>
        </p:nvSpPr>
        <p:spPr>
          <a:xfrm>
            <a:off x="3107653" y="3185972"/>
            <a:ext cx="1069712" cy="1210937"/>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41" name="Rectangle 240"/>
          <p:cNvSpPr/>
          <p:nvPr/>
        </p:nvSpPr>
        <p:spPr>
          <a:xfrm>
            <a:off x="3184061" y="326165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2" name="Rectangle 241"/>
          <p:cNvSpPr/>
          <p:nvPr/>
        </p:nvSpPr>
        <p:spPr>
          <a:xfrm>
            <a:off x="3718917" y="326165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3" name="Rectangle 242"/>
          <p:cNvSpPr/>
          <p:nvPr/>
        </p:nvSpPr>
        <p:spPr>
          <a:xfrm>
            <a:off x="3184061" y="364007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4" name="Rectangle 243"/>
          <p:cNvSpPr/>
          <p:nvPr/>
        </p:nvSpPr>
        <p:spPr>
          <a:xfrm>
            <a:off x="3718917" y="364007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5" name="Rectangle 244"/>
          <p:cNvSpPr/>
          <p:nvPr/>
        </p:nvSpPr>
        <p:spPr>
          <a:xfrm>
            <a:off x="3184061" y="401849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6" name="Rectangle 245"/>
          <p:cNvSpPr/>
          <p:nvPr/>
        </p:nvSpPr>
        <p:spPr>
          <a:xfrm>
            <a:off x="3718917" y="401849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7" name="Rectangle 246"/>
          <p:cNvSpPr/>
          <p:nvPr/>
        </p:nvSpPr>
        <p:spPr>
          <a:xfrm>
            <a:off x="5094262" y="3185972"/>
            <a:ext cx="1069712" cy="1210937"/>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48" name="Rectangle 247"/>
          <p:cNvSpPr/>
          <p:nvPr/>
        </p:nvSpPr>
        <p:spPr>
          <a:xfrm>
            <a:off x="5170670" y="326165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9" name="Rectangle 248"/>
          <p:cNvSpPr/>
          <p:nvPr/>
        </p:nvSpPr>
        <p:spPr>
          <a:xfrm>
            <a:off x="5705526" y="326165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0" name="Rectangle 249"/>
          <p:cNvSpPr/>
          <p:nvPr/>
        </p:nvSpPr>
        <p:spPr>
          <a:xfrm>
            <a:off x="5170670" y="364007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1" name="Rectangle 250"/>
          <p:cNvSpPr/>
          <p:nvPr/>
        </p:nvSpPr>
        <p:spPr>
          <a:xfrm>
            <a:off x="5705526" y="364007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2" name="Rectangle 251"/>
          <p:cNvSpPr/>
          <p:nvPr/>
        </p:nvSpPr>
        <p:spPr>
          <a:xfrm>
            <a:off x="5170670" y="401849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3" name="Rectangle 252"/>
          <p:cNvSpPr/>
          <p:nvPr/>
        </p:nvSpPr>
        <p:spPr>
          <a:xfrm>
            <a:off x="5705526" y="401849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4" name="Rectangle 253"/>
          <p:cNvSpPr/>
          <p:nvPr/>
        </p:nvSpPr>
        <p:spPr>
          <a:xfrm>
            <a:off x="3107653" y="4775327"/>
            <a:ext cx="1069712" cy="1210937"/>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55" name="Rectangle 254"/>
          <p:cNvSpPr/>
          <p:nvPr/>
        </p:nvSpPr>
        <p:spPr>
          <a:xfrm>
            <a:off x="3184061" y="485101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6" name="Rectangle 255"/>
          <p:cNvSpPr/>
          <p:nvPr/>
        </p:nvSpPr>
        <p:spPr>
          <a:xfrm>
            <a:off x="3718917" y="485101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7" name="Rectangle 256"/>
          <p:cNvSpPr/>
          <p:nvPr/>
        </p:nvSpPr>
        <p:spPr>
          <a:xfrm>
            <a:off x="3184061" y="522942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8" name="Rectangle 257"/>
          <p:cNvSpPr/>
          <p:nvPr/>
        </p:nvSpPr>
        <p:spPr>
          <a:xfrm>
            <a:off x="3718917" y="522942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9" name="Rectangle 258"/>
          <p:cNvSpPr/>
          <p:nvPr/>
        </p:nvSpPr>
        <p:spPr>
          <a:xfrm>
            <a:off x="3184061" y="560784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0" name="Rectangle 259"/>
          <p:cNvSpPr/>
          <p:nvPr/>
        </p:nvSpPr>
        <p:spPr>
          <a:xfrm>
            <a:off x="3718917" y="560784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1" name="Rectangle 260"/>
          <p:cNvSpPr/>
          <p:nvPr/>
        </p:nvSpPr>
        <p:spPr>
          <a:xfrm>
            <a:off x="5094261" y="4775327"/>
            <a:ext cx="1069712" cy="1210937"/>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62" name="Rectangle 261"/>
          <p:cNvSpPr/>
          <p:nvPr/>
        </p:nvSpPr>
        <p:spPr>
          <a:xfrm>
            <a:off x="5170669" y="485101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3" name="Rectangle 262"/>
          <p:cNvSpPr/>
          <p:nvPr/>
        </p:nvSpPr>
        <p:spPr>
          <a:xfrm>
            <a:off x="5705525" y="485101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4" name="Rectangle 263"/>
          <p:cNvSpPr/>
          <p:nvPr/>
        </p:nvSpPr>
        <p:spPr>
          <a:xfrm>
            <a:off x="5170669" y="522942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5" name="Rectangle 264"/>
          <p:cNvSpPr/>
          <p:nvPr/>
        </p:nvSpPr>
        <p:spPr>
          <a:xfrm>
            <a:off x="5705525" y="522942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6" name="Rectangle 265"/>
          <p:cNvSpPr/>
          <p:nvPr/>
        </p:nvSpPr>
        <p:spPr>
          <a:xfrm>
            <a:off x="5170669" y="560784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7" name="Rectangle 266"/>
          <p:cNvSpPr/>
          <p:nvPr/>
        </p:nvSpPr>
        <p:spPr>
          <a:xfrm>
            <a:off x="5705525" y="560784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8" name="TextBox 50"/>
          <p:cNvSpPr txBox="1"/>
          <p:nvPr/>
        </p:nvSpPr>
        <p:spPr>
          <a:xfrm>
            <a:off x="3117639" y="2816640"/>
            <a:ext cx="914400" cy="369332"/>
          </a:xfrm>
          <a:prstGeom prst="rect">
            <a:avLst/>
          </a:prstGeom>
          <a:noFill/>
        </p:spPr>
        <p:txBody>
          <a:bodyPr wrap="square" rtlCol="0">
            <a:spAutoFit/>
          </a:bodyPr>
          <a:lstStyle/>
          <a:p>
            <a:r>
              <a:rPr lang="en-US" dirty="0" smtClean="0">
                <a:latin typeface="Times New Roman"/>
                <a:cs typeface="Times New Roman"/>
              </a:rPr>
              <a:t>Node 0</a:t>
            </a:r>
            <a:endParaRPr lang="en-US" dirty="0">
              <a:latin typeface="Times New Roman"/>
              <a:cs typeface="Times New Roman"/>
            </a:endParaRPr>
          </a:p>
        </p:txBody>
      </p:sp>
      <p:sp>
        <p:nvSpPr>
          <p:cNvPr id="269" name="TextBox 51"/>
          <p:cNvSpPr txBox="1"/>
          <p:nvPr/>
        </p:nvSpPr>
        <p:spPr>
          <a:xfrm>
            <a:off x="5251239" y="2816640"/>
            <a:ext cx="914400" cy="369332"/>
          </a:xfrm>
          <a:prstGeom prst="rect">
            <a:avLst/>
          </a:prstGeom>
          <a:noFill/>
        </p:spPr>
        <p:txBody>
          <a:bodyPr wrap="square" rtlCol="0">
            <a:spAutoFit/>
          </a:bodyPr>
          <a:lstStyle/>
          <a:p>
            <a:pPr algn="r"/>
            <a:r>
              <a:rPr lang="en-US" dirty="0" smtClean="0">
                <a:latin typeface="Times New Roman"/>
                <a:cs typeface="Times New Roman"/>
              </a:rPr>
              <a:t>Node 1</a:t>
            </a:r>
            <a:endParaRPr lang="en-US" dirty="0">
              <a:latin typeface="Times New Roman"/>
              <a:cs typeface="Times New Roman"/>
            </a:endParaRPr>
          </a:p>
        </p:txBody>
      </p:sp>
      <p:sp>
        <p:nvSpPr>
          <p:cNvPr id="270" name="TextBox 52"/>
          <p:cNvSpPr txBox="1"/>
          <p:nvPr/>
        </p:nvSpPr>
        <p:spPr>
          <a:xfrm>
            <a:off x="3117639" y="5997930"/>
            <a:ext cx="914400" cy="369332"/>
          </a:xfrm>
          <a:prstGeom prst="rect">
            <a:avLst/>
          </a:prstGeom>
          <a:noFill/>
        </p:spPr>
        <p:txBody>
          <a:bodyPr wrap="square" rtlCol="0">
            <a:spAutoFit/>
          </a:bodyPr>
          <a:lstStyle/>
          <a:p>
            <a:r>
              <a:rPr lang="en-US" dirty="0" smtClean="0">
                <a:latin typeface="Times New Roman"/>
                <a:cs typeface="Times New Roman"/>
              </a:rPr>
              <a:t>Node 2</a:t>
            </a:r>
            <a:endParaRPr lang="en-US" dirty="0">
              <a:latin typeface="Times New Roman"/>
              <a:cs typeface="Times New Roman"/>
            </a:endParaRPr>
          </a:p>
        </p:txBody>
      </p:sp>
      <p:sp>
        <p:nvSpPr>
          <p:cNvPr id="271" name="TextBox 53"/>
          <p:cNvSpPr txBox="1"/>
          <p:nvPr/>
        </p:nvSpPr>
        <p:spPr>
          <a:xfrm>
            <a:off x="5251239" y="5986262"/>
            <a:ext cx="914400" cy="369332"/>
          </a:xfrm>
          <a:prstGeom prst="rect">
            <a:avLst/>
          </a:prstGeom>
          <a:noFill/>
        </p:spPr>
        <p:txBody>
          <a:bodyPr wrap="square" rtlCol="0">
            <a:spAutoFit/>
          </a:bodyPr>
          <a:lstStyle/>
          <a:p>
            <a:pPr algn="r"/>
            <a:r>
              <a:rPr lang="en-US" dirty="0" smtClean="0">
                <a:latin typeface="Times New Roman"/>
                <a:cs typeface="Times New Roman"/>
              </a:rPr>
              <a:t>Node 3</a:t>
            </a:r>
            <a:endParaRPr lang="en-US" dirty="0">
              <a:latin typeface="Times New Roman"/>
              <a:cs typeface="Times New Roman"/>
            </a:endParaRPr>
          </a:p>
        </p:txBody>
      </p:sp>
      <p:sp>
        <p:nvSpPr>
          <p:cNvPr id="272" name="TextBox 137"/>
          <p:cNvSpPr txBox="1"/>
          <p:nvPr/>
        </p:nvSpPr>
        <p:spPr>
          <a:xfrm rot="16200000">
            <a:off x="452874" y="3576406"/>
            <a:ext cx="1371598"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273" name="TextBox 137"/>
          <p:cNvSpPr txBox="1"/>
          <p:nvPr/>
        </p:nvSpPr>
        <p:spPr>
          <a:xfrm rot="16200000">
            <a:off x="7349656" y="3491457"/>
            <a:ext cx="1354099"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sz="2000" dirty="0">
              <a:latin typeface="Times New Roman"/>
              <a:cs typeface="Times New Roman"/>
            </a:endParaRPr>
          </a:p>
        </p:txBody>
      </p:sp>
      <p:sp>
        <p:nvSpPr>
          <p:cNvPr id="274" name="TextBox 137"/>
          <p:cNvSpPr txBox="1"/>
          <p:nvPr/>
        </p:nvSpPr>
        <p:spPr>
          <a:xfrm rot="16200000">
            <a:off x="452873" y="5176607"/>
            <a:ext cx="1371600"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275" name="TextBox 137"/>
          <p:cNvSpPr txBox="1"/>
          <p:nvPr/>
        </p:nvSpPr>
        <p:spPr>
          <a:xfrm rot="16200000">
            <a:off x="7264706" y="5176606"/>
            <a:ext cx="1524000"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276" name="Oval 67"/>
          <p:cNvSpPr/>
          <p:nvPr/>
        </p:nvSpPr>
        <p:spPr>
          <a:xfrm>
            <a:off x="1669839" y="350244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a:off x="6470439" y="327384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1441239" y="487404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6470439" y="487404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67"/>
          <p:cNvSpPr/>
          <p:nvPr/>
        </p:nvSpPr>
        <p:spPr>
          <a:xfrm>
            <a:off x="1898439" y="5102640"/>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67"/>
          <p:cNvSpPr/>
          <p:nvPr/>
        </p:nvSpPr>
        <p:spPr>
          <a:xfrm>
            <a:off x="6851439" y="5178840"/>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67"/>
          <p:cNvSpPr/>
          <p:nvPr/>
        </p:nvSpPr>
        <p:spPr>
          <a:xfrm>
            <a:off x="6622839" y="3502440"/>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6" name="Connecteur droit avec flèche 285"/>
          <p:cNvCxnSpPr>
            <a:stCxn id="276" idx="6"/>
          </p:cNvCxnSpPr>
          <p:nvPr/>
        </p:nvCxnSpPr>
        <p:spPr>
          <a:xfrm>
            <a:off x="1974639" y="3616740"/>
            <a:ext cx="304800" cy="1588"/>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87" name="Connecteur droit avec flèche 286"/>
          <p:cNvCxnSpPr>
            <a:stCxn id="276" idx="4"/>
            <a:endCxn id="281" idx="0"/>
          </p:cNvCxnSpPr>
          <p:nvPr/>
        </p:nvCxnSpPr>
        <p:spPr>
          <a:xfrm rot="16200000" flipH="1">
            <a:off x="1250739" y="4302540"/>
            <a:ext cx="1371600" cy="2286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89" name="Connecteur droit avec flèche 288"/>
          <p:cNvCxnSpPr>
            <a:stCxn id="281" idx="6"/>
            <a:endCxn id="282" idx="2"/>
          </p:cNvCxnSpPr>
          <p:nvPr/>
        </p:nvCxnSpPr>
        <p:spPr>
          <a:xfrm>
            <a:off x="2203239" y="5216940"/>
            <a:ext cx="4648200" cy="762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90" name="Connecteur droit avec flèche 289"/>
          <p:cNvCxnSpPr>
            <a:stCxn id="282" idx="0"/>
            <a:endCxn id="284" idx="4"/>
          </p:cNvCxnSpPr>
          <p:nvPr/>
        </p:nvCxnSpPr>
        <p:spPr>
          <a:xfrm rot="16200000" flipV="1">
            <a:off x="6165639" y="4340640"/>
            <a:ext cx="1447800" cy="2286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92" name="Freeform 94"/>
          <p:cNvSpPr/>
          <p:nvPr/>
        </p:nvSpPr>
        <p:spPr>
          <a:xfrm>
            <a:off x="603039" y="3273840"/>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ZoneTexte 292"/>
          <p:cNvSpPr txBox="1"/>
          <p:nvPr/>
        </p:nvSpPr>
        <p:spPr>
          <a:xfrm>
            <a:off x="69639" y="2740440"/>
            <a:ext cx="1351218" cy="400110"/>
          </a:xfrm>
          <a:prstGeom prst="rect">
            <a:avLst/>
          </a:prstGeom>
          <a:noFill/>
        </p:spPr>
        <p:txBody>
          <a:bodyPr wrap="none" rtlCol="0">
            <a:spAutoFit/>
          </a:bodyPr>
          <a:lstStyle/>
          <a:p>
            <a:r>
              <a:rPr lang="en-US" sz="2000" i="1" dirty="0" smtClean="0">
                <a:latin typeface="Times New Roman"/>
                <a:cs typeface="Times New Roman"/>
              </a:rPr>
              <a:t>GC thread</a:t>
            </a:r>
            <a:endParaRPr lang="en-US" sz="2000" i="1" dirty="0">
              <a:latin typeface="Times New Roman"/>
              <a:cs typeface="Times New Roman"/>
            </a:endParaRPr>
          </a:p>
        </p:txBody>
      </p:sp>
      <p:cxnSp>
        <p:nvCxnSpPr>
          <p:cNvPr id="294" name="Connecteur droit 293"/>
          <p:cNvCxnSpPr>
            <a:stCxn id="272" idx="0"/>
          </p:cNvCxnSpPr>
          <p:nvPr/>
        </p:nvCxnSpPr>
        <p:spPr>
          <a:xfrm rot="10800000" flipH="1">
            <a:off x="907840" y="3697563"/>
            <a:ext cx="1416235" cy="109677"/>
          </a:xfrm>
          <a:prstGeom prst="line">
            <a:avLst/>
          </a:prstGeom>
          <a:ln w="25400">
            <a:solidFill>
              <a:srgbClr val="FF0000"/>
            </a:solidFill>
            <a:prstDash val="lgDash"/>
            <a:tailEnd type="stealth" w="lg" len="lg"/>
          </a:ln>
          <a:effectLst/>
        </p:spPr>
        <p:style>
          <a:lnRef idx="2">
            <a:schemeClr val="accent1"/>
          </a:lnRef>
          <a:fillRef idx="0">
            <a:schemeClr val="accent1"/>
          </a:fillRef>
          <a:effectRef idx="1">
            <a:schemeClr val="accent1"/>
          </a:effectRef>
          <a:fontRef idx="minor">
            <a:schemeClr val="tx1"/>
          </a:fontRef>
        </p:style>
      </p:cxnSp>
      <p:sp>
        <p:nvSpPr>
          <p:cNvPr id="296" name="Oval 67"/>
          <p:cNvSpPr/>
          <p:nvPr/>
        </p:nvSpPr>
        <p:spPr>
          <a:xfrm>
            <a:off x="2279439" y="3504028"/>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Espace réservé du pied de page 70"/>
          <p:cNvSpPr>
            <a:spLocks noGrp="1"/>
          </p:cNvSpPr>
          <p:nvPr>
            <p:ph type="ftr" sz="quarter" idx="11"/>
          </p:nvPr>
        </p:nvSpPr>
        <p:spPr/>
        <p:txBody>
          <a:bodyPr/>
          <a:lstStyle/>
          <a:p>
            <a:pPr algn="l"/>
            <a:r>
              <a:rPr lang="en-US" smtClean="0"/>
              <a:t>Lokesh Gidra</a:t>
            </a:r>
            <a:endParaRPr lang="en-US" dirty="0"/>
          </a:p>
        </p:txBody>
      </p:sp>
      <p:sp>
        <p:nvSpPr>
          <p:cNvPr id="72" name="Espace réservé du numéro de diapositive 71"/>
          <p:cNvSpPr>
            <a:spLocks noGrp="1"/>
          </p:cNvSpPr>
          <p:nvPr>
            <p:ph type="sldNum" sz="quarter" idx="12"/>
          </p:nvPr>
        </p:nvSpPr>
        <p:spPr/>
        <p:txBody>
          <a:bodyPr/>
          <a:lstStyle/>
          <a:p>
            <a:fld id="{1E092719-9E6D-4242-94B8-4143167E1437}"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GCs don’t scale because machines are NUMA</a:t>
            </a:r>
            <a:endParaRPr lang="en-US" dirty="0"/>
          </a:p>
        </p:txBody>
      </p:sp>
      <p:sp>
        <p:nvSpPr>
          <p:cNvPr id="224" name="Espace réservé du contenu 223"/>
          <p:cNvSpPr>
            <a:spLocks noGrp="1"/>
          </p:cNvSpPr>
          <p:nvPr>
            <p:ph idx="1"/>
          </p:nvPr>
        </p:nvSpPr>
        <p:spPr/>
        <p:txBody>
          <a:bodyPr/>
          <a:lstStyle/>
          <a:p>
            <a:pPr lvl="0" defTabSz="914400">
              <a:buClr>
                <a:srgbClr val="0000FF"/>
              </a:buClr>
              <a:buNone/>
              <a:defRPr/>
            </a:pPr>
            <a:r>
              <a:rPr lang="en-US" dirty="0" smtClean="0"/>
              <a:t>A GC thread thus silently traverses remote references</a:t>
            </a:r>
          </a:p>
        </p:txBody>
      </p:sp>
      <p:sp>
        <p:nvSpPr>
          <p:cNvPr id="225" name="Cylindre 76"/>
          <p:cNvSpPr/>
          <p:nvPr/>
        </p:nvSpPr>
        <p:spPr>
          <a:xfrm rot="16200000">
            <a:off x="6240744" y="3561854"/>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26" name="Cylindre 67"/>
          <p:cNvSpPr/>
          <p:nvPr/>
        </p:nvSpPr>
        <p:spPr>
          <a:xfrm rot="16200000">
            <a:off x="2955200" y="3561854"/>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27" name="Cylindre 94"/>
          <p:cNvSpPr/>
          <p:nvPr/>
        </p:nvSpPr>
        <p:spPr>
          <a:xfrm rot="16200000">
            <a:off x="6240744" y="5151210"/>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28" name="Rectangle 227"/>
          <p:cNvSpPr/>
          <p:nvPr/>
        </p:nvSpPr>
        <p:spPr>
          <a:xfrm rot="5400000">
            <a:off x="6551812" y="3027362"/>
            <a:ext cx="1207814" cy="1525040"/>
          </a:xfrm>
          <a:prstGeom prst="rect">
            <a:avLst/>
          </a:prstGeom>
          <a:solidFill>
            <a:srgbClr val="FFCA9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229" name="Rectangle 228"/>
          <p:cNvSpPr/>
          <p:nvPr/>
        </p:nvSpPr>
        <p:spPr>
          <a:xfrm rot="5400000">
            <a:off x="6551811" y="4616717"/>
            <a:ext cx="1207814" cy="1525041"/>
          </a:xfrm>
          <a:prstGeom prst="rect">
            <a:avLst/>
          </a:prstGeom>
          <a:solidFill>
            <a:srgbClr val="A59D6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230" name="Cylindre 85"/>
          <p:cNvSpPr/>
          <p:nvPr/>
        </p:nvSpPr>
        <p:spPr>
          <a:xfrm rot="16200000">
            <a:off x="2955200" y="5151210"/>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1" name="Rectangle 230"/>
          <p:cNvSpPr/>
          <p:nvPr/>
        </p:nvSpPr>
        <p:spPr>
          <a:xfrm rot="16200000">
            <a:off x="1523651" y="4620231"/>
            <a:ext cx="1207816" cy="1525040"/>
          </a:xfrm>
          <a:prstGeom prst="rect">
            <a:avLst/>
          </a:prstGeom>
          <a:solidFill>
            <a:srgbClr val="C6AFD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232" name="Rectangle 231"/>
          <p:cNvSpPr/>
          <p:nvPr/>
        </p:nvSpPr>
        <p:spPr>
          <a:xfrm rot="16200000">
            <a:off x="1523651" y="3030875"/>
            <a:ext cx="1207816" cy="1525040"/>
          </a:xfrm>
          <a:prstGeom prst="rect">
            <a:avLst/>
          </a:prstGeom>
          <a:solidFill>
            <a:srgbClr val="94D8E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chemeClr val="tx1"/>
              </a:solidFill>
              <a:latin typeface="Times New Roman"/>
              <a:cs typeface="Times New Roman"/>
            </a:endParaRPr>
          </a:p>
        </p:txBody>
      </p:sp>
      <p:sp>
        <p:nvSpPr>
          <p:cNvPr id="233" name="Rectangle 232"/>
          <p:cNvSpPr/>
          <p:nvPr/>
        </p:nvSpPr>
        <p:spPr>
          <a:xfrm>
            <a:off x="1441239" y="327384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Cylindre 61"/>
          <p:cNvSpPr/>
          <p:nvPr/>
        </p:nvSpPr>
        <p:spPr>
          <a:xfrm rot="3120000">
            <a:off x="4625313" y="3334504"/>
            <a:ext cx="98861" cy="254187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5" name="Cylindre 62"/>
          <p:cNvSpPr/>
          <p:nvPr/>
        </p:nvSpPr>
        <p:spPr>
          <a:xfrm rot="18480000">
            <a:off x="4586383" y="3276917"/>
            <a:ext cx="98861" cy="254187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6" name="Cylindre 63"/>
          <p:cNvSpPr/>
          <p:nvPr/>
        </p:nvSpPr>
        <p:spPr>
          <a:xfrm rot="16200000">
            <a:off x="4636176" y="4769894"/>
            <a:ext cx="75684" cy="114612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7" name="Cylindre 64"/>
          <p:cNvSpPr/>
          <p:nvPr/>
        </p:nvSpPr>
        <p:spPr>
          <a:xfrm>
            <a:off x="5629118" y="4321226"/>
            <a:ext cx="76408" cy="681152"/>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8" name="Cylindre 65"/>
          <p:cNvSpPr/>
          <p:nvPr/>
        </p:nvSpPr>
        <p:spPr>
          <a:xfrm>
            <a:off x="3566101" y="4245542"/>
            <a:ext cx="76408" cy="681152"/>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39" name="Cylindre 66"/>
          <p:cNvSpPr/>
          <p:nvPr/>
        </p:nvSpPr>
        <p:spPr>
          <a:xfrm rot="16200000">
            <a:off x="4636176" y="3256222"/>
            <a:ext cx="75684" cy="114612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40" name="Rectangle 239"/>
          <p:cNvSpPr/>
          <p:nvPr/>
        </p:nvSpPr>
        <p:spPr>
          <a:xfrm>
            <a:off x="3107653" y="3185972"/>
            <a:ext cx="1069712" cy="1210937"/>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41" name="Rectangle 240"/>
          <p:cNvSpPr/>
          <p:nvPr/>
        </p:nvSpPr>
        <p:spPr>
          <a:xfrm>
            <a:off x="3184061" y="326165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2" name="Rectangle 241"/>
          <p:cNvSpPr/>
          <p:nvPr/>
        </p:nvSpPr>
        <p:spPr>
          <a:xfrm>
            <a:off x="3718917" y="326165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3" name="Rectangle 242"/>
          <p:cNvSpPr/>
          <p:nvPr/>
        </p:nvSpPr>
        <p:spPr>
          <a:xfrm>
            <a:off x="3184061" y="364007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4" name="Rectangle 243"/>
          <p:cNvSpPr/>
          <p:nvPr/>
        </p:nvSpPr>
        <p:spPr>
          <a:xfrm>
            <a:off x="3718917" y="364007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5" name="Rectangle 244"/>
          <p:cNvSpPr/>
          <p:nvPr/>
        </p:nvSpPr>
        <p:spPr>
          <a:xfrm>
            <a:off x="3184061" y="401849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6" name="Rectangle 245"/>
          <p:cNvSpPr/>
          <p:nvPr/>
        </p:nvSpPr>
        <p:spPr>
          <a:xfrm>
            <a:off x="3718917" y="401849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7" name="Rectangle 246"/>
          <p:cNvSpPr/>
          <p:nvPr/>
        </p:nvSpPr>
        <p:spPr>
          <a:xfrm>
            <a:off x="5094262" y="3185972"/>
            <a:ext cx="1069712" cy="1210937"/>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48" name="Rectangle 247"/>
          <p:cNvSpPr/>
          <p:nvPr/>
        </p:nvSpPr>
        <p:spPr>
          <a:xfrm>
            <a:off x="5170670" y="326165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49" name="Rectangle 248"/>
          <p:cNvSpPr/>
          <p:nvPr/>
        </p:nvSpPr>
        <p:spPr>
          <a:xfrm>
            <a:off x="5705526" y="326165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0" name="Rectangle 249"/>
          <p:cNvSpPr/>
          <p:nvPr/>
        </p:nvSpPr>
        <p:spPr>
          <a:xfrm>
            <a:off x="5170670" y="364007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1" name="Rectangle 250"/>
          <p:cNvSpPr/>
          <p:nvPr/>
        </p:nvSpPr>
        <p:spPr>
          <a:xfrm>
            <a:off x="5705526" y="364007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2" name="Rectangle 251"/>
          <p:cNvSpPr/>
          <p:nvPr/>
        </p:nvSpPr>
        <p:spPr>
          <a:xfrm>
            <a:off x="5170670" y="401849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3" name="Rectangle 252"/>
          <p:cNvSpPr/>
          <p:nvPr/>
        </p:nvSpPr>
        <p:spPr>
          <a:xfrm>
            <a:off x="5705526" y="401849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4" name="Rectangle 253"/>
          <p:cNvSpPr/>
          <p:nvPr/>
        </p:nvSpPr>
        <p:spPr>
          <a:xfrm>
            <a:off x="3107653" y="4775327"/>
            <a:ext cx="1069712" cy="1210937"/>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55" name="Rectangle 254"/>
          <p:cNvSpPr/>
          <p:nvPr/>
        </p:nvSpPr>
        <p:spPr>
          <a:xfrm>
            <a:off x="3184061" y="485101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6" name="Rectangle 255"/>
          <p:cNvSpPr/>
          <p:nvPr/>
        </p:nvSpPr>
        <p:spPr>
          <a:xfrm>
            <a:off x="3718917" y="485101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7" name="Rectangle 256"/>
          <p:cNvSpPr/>
          <p:nvPr/>
        </p:nvSpPr>
        <p:spPr>
          <a:xfrm>
            <a:off x="3184061" y="522942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8" name="Rectangle 257"/>
          <p:cNvSpPr/>
          <p:nvPr/>
        </p:nvSpPr>
        <p:spPr>
          <a:xfrm>
            <a:off x="3718917" y="522942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59" name="Rectangle 258"/>
          <p:cNvSpPr/>
          <p:nvPr/>
        </p:nvSpPr>
        <p:spPr>
          <a:xfrm>
            <a:off x="3184061" y="560784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0" name="Rectangle 259"/>
          <p:cNvSpPr/>
          <p:nvPr/>
        </p:nvSpPr>
        <p:spPr>
          <a:xfrm>
            <a:off x="3718917" y="560784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1" name="Rectangle 260"/>
          <p:cNvSpPr/>
          <p:nvPr/>
        </p:nvSpPr>
        <p:spPr>
          <a:xfrm>
            <a:off x="5094261" y="4775327"/>
            <a:ext cx="1069712" cy="1210937"/>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262" name="Rectangle 261"/>
          <p:cNvSpPr/>
          <p:nvPr/>
        </p:nvSpPr>
        <p:spPr>
          <a:xfrm>
            <a:off x="5170669" y="485101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3" name="Rectangle 262"/>
          <p:cNvSpPr/>
          <p:nvPr/>
        </p:nvSpPr>
        <p:spPr>
          <a:xfrm>
            <a:off x="5705525" y="4851011"/>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4" name="Rectangle 263"/>
          <p:cNvSpPr/>
          <p:nvPr/>
        </p:nvSpPr>
        <p:spPr>
          <a:xfrm>
            <a:off x="5170669" y="522942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5" name="Rectangle 264"/>
          <p:cNvSpPr/>
          <p:nvPr/>
        </p:nvSpPr>
        <p:spPr>
          <a:xfrm>
            <a:off x="5705525" y="522942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6" name="Rectangle 265"/>
          <p:cNvSpPr/>
          <p:nvPr/>
        </p:nvSpPr>
        <p:spPr>
          <a:xfrm>
            <a:off x="5170669" y="560784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7" name="Rectangle 266"/>
          <p:cNvSpPr/>
          <p:nvPr/>
        </p:nvSpPr>
        <p:spPr>
          <a:xfrm>
            <a:off x="5705525" y="560784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dirty="0">
              <a:solidFill>
                <a:srgbClr val="000000"/>
              </a:solidFill>
              <a:latin typeface="Times New Roman"/>
              <a:cs typeface="Times New Roman"/>
            </a:endParaRPr>
          </a:p>
        </p:txBody>
      </p:sp>
      <p:sp>
        <p:nvSpPr>
          <p:cNvPr id="268" name="TextBox 50"/>
          <p:cNvSpPr txBox="1"/>
          <p:nvPr/>
        </p:nvSpPr>
        <p:spPr>
          <a:xfrm>
            <a:off x="3117639" y="2816640"/>
            <a:ext cx="914400" cy="369332"/>
          </a:xfrm>
          <a:prstGeom prst="rect">
            <a:avLst/>
          </a:prstGeom>
          <a:noFill/>
        </p:spPr>
        <p:txBody>
          <a:bodyPr wrap="square" rtlCol="0">
            <a:spAutoFit/>
          </a:bodyPr>
          <a:lstStyle/>
          <a:p>
            <a:r>
              <a:rPr lang="en-US" dirty="0" smtClean="0">
                <a:latin typeface="Times New Roman"/>
                <a:cs typeface="Times New Roman"/>
              </a:rPr>
              <a:t>Node 0</a:t>
            </a:r>
            <a:endParaRPr lang="en-US" dirty="0">
              <a:latin typeface="Times New Roman"/>
              <a:cs typeface="Times New Roman"/>
            </a:endParaRPr>
          </a:p>
        </p:txBody>
      </p:sp>
      <p:sp>
        <p:nvSpPr>
          <p:cNvPr id="269" name="TextBox 51"/>
          <p:cNvSpPr txBox="1"/>
          <p:nvPr/>
        </p:nvSpPr>
        <p:spPr>
          <a:xfrm>
            <a:off x="5251239" y="2816640"/>
            <a:ext cx="914400" cy="369332"/>
          </a:xfrm>
          <a:prstGeom prst="rect">
            <a:avLst/>
          </a:prstGeom>
          <a:noFill/>
        </p:spPr>
        <p:txBody>
          <a:bodyPr wrap="square" rtlCol="0">
            <a:spAutoFit/>
          </a:bodyPr>
          <a:lstStyle/>
          <a:p>
            <a:pPr algn="r"/>
            <a:r>
              <a:rPr lang="en-US" dirty="0" smtClean="0">
                <a:latin typeface="Times New Roman"/>
                <a:cs typeface="Times New Roman"/>
              </a:rPr>
              <a:t>Node 1</a:t>
            </a:r>
            <a:endParaRPr lang="en-US" dirty="0">
              <a:latin typeface="Times New Roman"/>
              <a:cs typeface="Times New Roman"/>
            </a:endParaRPr>
          </a:p>
        </p:txBody>
      </p:sp>
      <p:sp>
        <p:nvSpPr>
          <p:cNvPr id="270" name="TextBox 52"/>
          <p:cNvSpPr txBox="1"/>
          <p:nvPr/>
        </p:nvSpPr>
        <p:spPr>
          <a:xfrm>
            <a:off x="3117639" y="5997930"/>
            <a:ext cx="914400" cy="369332"/>
          </a:xfrm>
          <a:prstGeom prst="rect">
            <a:avLst/>
          </a:prstGeom>
          <a:noFill/>
        </p:spPr>
        <p:txBody>
          <a:bodyPr wrap="square" rtlCol="0">
            <a:spAutoFit/>
          </a:bodyPr>
          <a:lstStyle/>
          <a:p>
            <a:r>
              <a:rPr lang="en-US" dirty="0" smtClean="0">
                <a:latin typeface="Times New Roman"/>
                <a:cs typeface="Times New Roman"/>
              </a:rPr>
              <a:t>Node 2</a:t>
            </a:r>
            <a:endParaRPr lang="en-US" dirty="0">
              <a:latin typeface="Times New Roman"/>
              <a:cs typeface="Times New Roman"/>
            </a:endParaRPr>
          </a:p>
        </p:txBody>
      </p:sp>
      <p:sp>
        <p:nvSpPr>
          <p:cNvPr id="271" name="TextBox 53"/>
          <p:cNvSpPr txBox="1"/>
          <p:nvPr/>
        </p:nvSpPr>
        <p:spPr>
          <a:xfrm>
            <a:off x="5251239" y="5986262"/>
            <a:ext cx="914400" cy="369332"/>
          </a:xfrm>
          <a:prstGeom prst="rect">
            <a:avLst/>
          </a:prstGeom>
          <a:noFill/>
        </p:spPr>
        <p:txBody>
          <a:bodyPr wrap="square" rtlCol="0">
            <a:spAutoFit/>
          </a:bodyPr>
          <a:lstStyle/>
          <a:p>
            <a:pPr algn="r"/>
            <a:r>
              <a:rPr lang="en-US" dirty="0" smtClean="0">
                <a:latin typeface="Times New Roman"/>
                <a:cs typeface="Times New Roman"/>
              </a:rPr>
              <a:t>Node 3</a:t>
            </a:r>
            <a:endParaRPr lang="en-US" dirty="0">
              <a:latin typeface="Times New Roman"/>
              <a:cs typeface="Times New Roman"/>
            </a:endParaRPr>
          </a:p>
        </p:txBody>
      </p:sp>
      <p:sp>
        <p:nvSpPr>
          <p:cNvPr id="272" name="TextBox 137"/>
          <p:cNvSpPr txBox="1"/>
          <p:nvPr/>
        </p:nvSpPr>
        <p:spPr>
          <a:xfrm rot="16200000">
            <a:off x="452874" y="3576406"/>
            <a:ext cx="1371598"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273" name="TextBox 137"/>
          <p:cNvSpPr txBox="1"/>
          <p:nvPr/>
        </p:nvSpPr>
        <p:spPr>
          <a:xfrm rot="16200000">
            <a:off x="7349656" y="3491457"/>
            <a:ext cx="1354099"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sz="2000" dirty="0">
              <a:latin typeface="Times New Roman"/>
              <a:cs typeface="Times New Roman"/>
            </a:endParaRPr>
          </a:p>
        </p:txBody>
      </p:sp>
      <p:sp>
        <p:nvSpPr>
          <p:cNvPr id="274" name="TextBox 137"/>
          <p:cNvSpPr txBox="1"/>
          <p:nvPr/>
        </p:nvSpPr>
        <p:spPr>
          <a:xfrm rot="16200000">
            <a:off x="452873" y="5176607"/>
            <a:ext cx="1371600"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275" name="TextBox 137"/>
          <p:cNvSpPr txBox="1"/>
          <p:nvPr/>
        </p:nvSpPr>
        <p:spPr>
          <a:xfrm rot="16200000">
            <a:off x="7264706" y="5176606"/>
            <a:ext cx="1524000" cy="461665"/>
          </a:xfrm>
          <a:prstGeom prst="rect">
            <a:avLst/>
          </a:prstGeom>
          <a:noFill/>
        </p:spPr>
        <p:txBody>
          <a:bodyPr wrap="square" rtlCol="0">
            <a:spAutoFit/>
          </a:bodyPr>
          <a:lstStyle/>
          <a:p>
            <a:pPr algn="ctr"/>
            <a:r>
              <a:rPr lang="en-US" sz="2400" dirty="0" smtClean="0">
                <a:latin typeface="Times New Roman"/>
                <a:cs typeface="Times New Roman"/>
              </a:rPr>
              <a:t>Memory</a:t>
            </a:r>
            <a:endParaRPr lang="en-US" dirty="0">
              <a:latin typeface="Times New Roman"/>
              <a:cs typeface="Times New Roman"/>
            </a:endParaRPr>
          </a:p>
        </p:txBody>
      </p:sp>
      <p:sp>
        <p:nvSpPr>
          <p:cNvPr id="276" name="Oval 67"/>
          <p:cNvSpPr/>
          <p:nvPr/>
        </p:nvSpPr>
        <p:spPr>
          <a:xfrm>
            <a:off x="1669839" y="350244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a:off x="6470439" y="327384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1441239" y="487404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6470439" y="4874040"/>
            <a:ext cx="1371600" cy="1066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67"/>
          <p:cNvSpPr/>
          <p:nvPr/>
        </p:nvSpPr>
        <p:spPr>
          <a:xfrm>
            <a:off x="1898439" y="5102640"/>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67"/>
          <p:cNvSpPr/>
          <p:nvPr/>
        </p:nvSpPr>
        <p:spPr>
          <a:xfrm>
            <a:off x="6851439" y="5178840"/>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67"/>
          <p:cNvSpPr/>
          <p:nvPr/>
        </p:nvSpPr>
        <p:spPr>
          <a:xfrm>
            <a:off x="6622839" y="3502440"/>
            <a:ext cx="304800" cy="2286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6" name="Connecteur droit avec flèche 285"/>
          <p:cNvCxnSpPr>
            <a:stCxn id="276" idx="6"/>
          </p:cNvCxnSpPr>
          <p:nvPr/>
        </p:nvCxnSpPr>
        <p:spPr>
          <a:xfrm>
            <a:off x="1974639" y="3616740"/>
            <a:ext cx="304800" cy="1588"/>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87" name="Connecteur droit avec flèche 286"/>
          <p:cNvCxnSpPr>
            <a:stCxn id="276" idx="4"/>
            <a:endCxn id="281" idx="0"/>
          </p:cNvCxnSpPr>
          <p:nvPr/>
        </p:nvCxnSpPr>
        <p:spPr>
          <a:xfrm rot="16200000" flipH="1">
            <a:off x="1250739" y="4302540"/>
            <a:ext cx="1371600" cy="2286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89" name="Connecteur droit avec flèche 288"/>
          <p:cNvCxnSpPr>
            <a:stCxn id="281" idx="6"/>
            <a:endCxn id="282" idx="2"/>
          </p:cNvCxnSpPr>
          <p:nvPr/>
        </p:nvCxnSpPr>
        <p:spPr>
          <a:xfrm>
            <a:off x="2203239" y="5216940"/>
            <a:ext cx="4648200" cy="762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90" name="Connecteur droit avec flèche 289"/>
          <p:cNvCxnSpPr>
            <a:stCxn id="282" idx="0"/>
            <a:endCxn id="284" idx="4"/>
          </p:cNvCxnSpPr>
          <p:nvPr/>
        </p:nvCxnSpPr>
        <p:spPr>
          <a:xfrm rot="16200000" flipV="1">
            <a:off x="6165639" y="4340640"/>
            <a:ext cx="1447800" cy="2286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92" name="Freeform 94"/>
          <p:cNvSpPr/>
          <p:nvPr/>
        </p:nvSpPr>
        <p:spPr>
          <a:xfrm>
            <a:off x="603039" y="3273840"/>
            <a:ext cx="282053" cy="968991"/>
          </a:xfrm>
          <a:custGeom>
            <a:avLst/>
            <a:gdLst>
              <a:gd name="connsiteX0" fmla="*/ 213814 w 282053"/>
              <a:gd name="connsiteY0" fmla="*/ 0 h 968991"/>
              <a:gd name="connsiteX1" fmla="*/ 9098 w 282053"/>
              <a:gd name="connsiteY1" fmla="*/ 354842 h 968991"/>
              <a:gd name="connsiteX2" fmla="*/ 268405 w 282053"/>
              <a:gd name="connsiteY2" fmla="*/ 559558 h 968991"/>
              <a:gd name="connsiteX3" fmla="*/ 90984 w 282053"/>
              <a:gd name="connsiteY3" fmla="*/ 832514 h 968991"/>
              <a:gd name="connsiteX4" fmla="*/ 90984 w 282053"/>
              <a:gd name="connsiteY4" fmla="*/ 968991 h 96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3" h="968991">
                <a:moveTo>
                  <a:pt x="213814" y="0"/>
                </a:moveTo>
                <a:cubicBezTo>
                  <a:pt x="106907" y="130791"/>
                  <a:pt x="0" y="261582"/>
                  <a:pt x="9098" y="354842"/>
                </a:cubicBezTo>
                <a:cubicBezTo>
                  <a:pt x="18197" y="448102"/>
                  <a:pt x="254757" y="479946"/>
                  <a:pt x="268405" y="559558"/>
                </a:cubicBezTo>
                <a:cubicBezTo>
                  <a:pt x="282053" y="639170"/>
                  <a:pt x="120554" y="764275"/>
                  <a:pt x="90984" y="832514"/>
                </a:cubicBezTo>
                <a:cubicBezTo>
                  <a:pt x="61414" y="900753"/>
                  <a:pt x="76199" y="934872"/>
                  <a:pt x="90984" y="9689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ZoneTexte 292"/>
          <p:cNvSpPr txBox="1"/>
          <p:nvPr/>
        </p:nvSpPr>
        <p:spPr>
          <a:xfrm>
            <a:off x="69639" y="2740440"/>
            <a:ext cx="1351218" cy="400110"/>
          </a:xfrm>
          <a:prstGeom prst="rect">
            <a:avLst/>
          </a:prstGeom>
          <a:noFill/>
        </p:spPr>
        <p:txBody>
          <a:bodyPr wrap="none" rtlCol="0">
            <a:spAutoFit/>
          </a:bodyPr>
          <a:lstStyle/>
          <a:p>
            <a:r>
              <a:rPr lang="en-US" sz="2000" i="1" dirty="0" smtClean="0">
                <a:latin typeface="Times New Roman"/>
                <a:cs typeface="Times New Roman"/>
              </a:rPr>
              <a:t>GC thread</a:t>
            </a:r>
            <a:endParaRPr lang="en-US" sz="2000" i="1" dirty="0">
              <a:latin typeface="Times New Roman"/>
              <a:cs typeface="Times New Roman"/>
            </a:endParaRPr>
          </a:p>
        </p:txBody>
      </p:sp>
      <p:cxnSp>
        <p:nvCxnSpPr>
          <p:cNvPr id="294" name="Connecteur droit 293"/>
          <p:cNvCxnSpPr>
            <a:stCxn id="272" idx="0"/>
          </p:cNvCxnSpPr>
          <p:nvPr/>
        </p:nvCxnSpPr>
        <p:spPr>
          <a:xfrm rot="10800000" flipH="1" flipV="1">
            <a:off x="907841" y="3807238"/>
            <a:ext cx="990598" cy="1295401"/>
          </a:xfrm>
          <a:prstGeom prst="line">
            <a:avLst/>
          </a:prstGeom>
          <a:ln w="25400">
            <a:solidFill>
              <a:srgbClr val="FF0000"/>
            </a:solidFill>
            <a:prstDash val="lgDash"/>
            <a:tailEnd type="stealth" w="lg" len="lg"/>
          </a:ln>
          <a:effectLst/>
        </p:spPr>
        <p:style>
          <a:lnRef idx="2">
            <a:schemeClr val="accent1"/>
          </a:lnRef>
          <a:fillRef idx="0">
            <a:schemeClr val="accent1"/>
          </a:fillRef>
          <a:effectRef idx="1">
            <a:schemeClr val="accent1"/>
          </a:effectRef>
          <a:fontRef idx="minor">
            <a:schemeClr val="tx1"/>
          </a:fontRef>
        </p:style>
      </p:cxnSp>
      <p:sp>
        <p:nvSpPr>
          <p:cNvPr id="296" name="Oval 67"/>
          <p:cNvSpPr/>
          <p:nvPr/>
        </p:nvSpPr>
        <p:spPr>
          <a:xfrm>
            <a:off x="2279439" y="3504028"/>
            <a:ext cx="304800" cy="228600"/>
          </a:xfrm>
          <a:prstGeom prst="ellipse">
            <a:avLst/>
          </a:prstGeom>
          <a:solidFill>
            <a:srgbClr val="0000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Espace réservé du pied de page 70"/>
          <p:cNvSpPr>
            <a:spLocks noGrp="1"/>
          </p:cNvSpPr>
          <p:nvPr>
            <p:ph type="ftr" sz="quarter" idx="11"/>
          </p:nvPr>
        </p:nvSpPr>
        <p:spPr/>
        <p:txBody>
          <a:bodyPr/>
          <a:lstStyle/>
          <a:p>
            <a:pPr algn="l"/>
            <a:r>
              <a:rPr lang="en-US" smtClean="0"/>
              <a:t>Lokesh Gidra</a:t>
            </a:r>
            <a:endParaRPr lang="en-US" dirty="0"/>
          </a:p>
        </p:txBody>
      </p:sp>
      <p:sp>
        <p:nvSpPr>
          <p:cNvPr id="72" name="Espace réservé du numéro de diapositive 71"/>
          <p:cNvSpPr>
            <a:spLocks noGrp="1"/>
          </p:cNvSpPr>
          <p:nvPr>
            <p:ph type="sldNum" sz="quarter" idx="12"/>
          </p:nvPr>
        </p:nvSpPr>
        <p:spPr/>
        <p:txBody>
          <a:bodyPr/>
          <a:lstStyle/>
          <a:p>
            <a:fld id="{1E092719-9E6D-4242-94B8-4143167E1437}"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5796</TotalTime>
  <Words>2202</Words>
  <Application>Microsoft Office PowerPoint</Application>
  <PresentationFormat>On-screen Show (4:3)</PresentationFormat>
  <Paragraphs>572</Paragraphs>
  <Slides>39</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Courier New</vt:lpstr>
      <vt:lpstr>Lucida Grande</vt:lpstr>
      <vt:lpstr>Times New Roman</vt:lpstr>
      <vt:lpstr>Wingdings</vt:lpstr>
      <vt:lpstr>Thème Office</vt:lpstr>
      <vt:lpstr>NumaGiC:  A garbage collector for big-data  on big NUMA machines </vt:lpstr>
      <vt:lpstr>Motivation</vt:lpstr>
      <vt:lpstr>Motivation</vt:lpstr>
      <vt:lpstr>Motivation</vt:lpstr>
      <vt:lpstr>Outline</vt:lpstr>
      <vt:lpstr>GCs don’t scale because machines are NUMA</vt:lpstr>
      <vt:lpstr>GCs don’t scale because machines are NUMA</vt:lpstr>
      <vt:lpstr>GCs don’t scale because machines are NUMA</vt:lpstr>
      <vt:lpstr>GCs don’t scale because machines are NUMA</vt:lpstr>
      <vt:lpstr>GCs don’t scale because machines are NUMA</vt:lpstr>
      <vt:lpstr>GCs don’t scale because machines are NUMA</vt:lpstr>
      <vt:lpstr>GCs don’t scale because machines are NUMA</vt:lpstr>
      <vt:lpstr>Outline</vt:lpstr>
      <vt:lpstr>How can we fix the memory locality issue?</vt:lpstr>
      <vt:lpstr>Prevent remote access using messages</vt:lpstr>
      <vt:lpstr>Prevent remote access using messages</vt:lpstr>
      <vt:lpstr>Prevent remote access using messages</vt:lpstr>
      <vt:lpstr>Prevent remote access using messages</vt:lpstr>
      <vt:lpstr>Prevent remote access using messages</vt:lpstr>
      <vt:lpstr>Prevent remote access using messages</vt:lpstr>
      <vt:lpstr>Using messages enforces local access…   …but opens up other performance challenges</vt:lpstr>
      <vt:lpstr>Problem1: a msg is costlier than a remote access</vt:lpstr>
      <vt:lpstr>Problem1: a msg is costlier than a remote access</vt:lpstr>
      <vt:lpstr>Problem1: a msg is costlier than a remote access</vt:lpstr>
      <vt:lpstr>Problem2: Limited parallelism</vt:lpstr>
      <vt:lpstr>Problem2: Limited parallelism</vt:lpstr>
      <vt:lpstr>Outline</vt:lpstr>
      <vt:lpstr>Evaluation</vt:lpstr>
      <vt:lpstr>Experiments</vt:lpstr>
      <vt:lpstr>GC Throughput (GB collected per second)</vt:lpstr>
      <vt:lpstr>GC Throughput (GB collected per second)</vt:lpstr>
      <vt:lpstr>GC Throughput (GB collected per second)</vt:lpstr>
      <vt:lpstr>GC Throughput Scalability</vt:lpstr>
      <vt:lpstr>Application speedup</vt:lpstr>
      <vt:lpstr>Application speedup</vt:lpstr>
      <vt:lpstr>Conclusion</vt:lpstr>
      <vt:lpstr>Conclusion</vt:lpstr>
      <vt:lpstr>Large multicores provide this power </vt:lpstr>
      <vt:lpstr>Large multicores provide this power </vt:lpstr>
    </vt:vector>
  </TitlesOfParts>
  <Company>LIP6/UPMC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Gaël Thomas</dc:creator>
  <cp:lastModifiedBy>Gidra, Lokesh</cp:lastModifiedBy>
  <cp:revision>386</cp:revision>
  <cp:lastPrinted>2014-09-29T14:21:30Z</cp:lastPrinted>
  <dcterms:created xsi:type="dcterms:W3CDTF">2015-02-23T21:36:54Z</dcterms:created>
  <dcterms:modified xsi:type="dcterms:W3CDTF">2015-03-18T09:55:32Z</dcterms:modified>
</cp:coreProperties>
</file>