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ppt/tags/tag18.xml" ContentType="application/vnd.openxmlformats-officedocument.presentationml.tags+xml"/>
  <Override PartName="/ppt/notesSlides/notesSlide18.xml" ContentType="application/vnd.openxmlformats-officedocument.presentationml.notesSlide+xml"/>
  <Override PartName="/ppt/tags/tag19.xml" ContentType="application/vnd.openxmlformats-officedocument.presentationml.tags+xml"/>
  <Override PartName="/ppt/notesSlides/notesSlide19.xml" ContentType="application/vnd.openxmlformats-officedocument.presentationml.notesSlide+xml"/>
  <Override PartName="/ppt/tags/tag20.xml" ContentType="application/vnd.openxmlformats-officedocument.presentationml.tags+xml"/>
  <Override PartName="/ppt/notesSlides/notesSlide20.xml" ContentType="application/vnd.openxmlformats-officedocument.presentationml.notesSlide+xml"/>
  <Override PartName="/ppt/tags/tag21.xml" ContentType="application/vnd.openxmlformats-officedocument.presentationml.tags+xml"/>
  <Override PartName="/ppt/notesSlides/notesSlide21.xml" ContentType="application/vnd.openxmlformats-officedocument.presentationml.notesSlide+xml"/>
  <Override PartName="/ppt/tags/tag22.xml" ContentType="application/vnd.openxmlformats-officedocument.presentationml.tags+xml"/>
  <Override PartName="/ppt/notesSlides/notesSlide22.xml" ContentType="application/vnd.openxmlformats-officedocument.presentationml.notesSlide+xml"/>
  <Override PartName="/ppt/tags/tag23.xml" ContentType="application/vnd.openxmlformats-officedocument.presentationml.tags+xml"/>
  <Override PartName="/ppt/notesSlides/notesSlide23.xml" ContentType="application/vnd.openxmlformats-officedocument.presentationml.notesSlide+xml"/>
  <Override PartName="/ppt/tags/tag24.xml" ContentType="application/vnd.openxmlformats-officedocument.presentationml.tags+xml"/>
  <Override PartName="/ppt/notesSlides/notesSlide24.xml" ContentType="application/vnd.openxmlformats-officedocument.presentationml.notesSlide+xml"/>
  <Override PartName="/ppt/tags/tag25.xml" ContentType="application/vnd.openxmlformats-officedocument.presentationml.tags+xml"/>
  <Override PartName="/ppt/notesSlides/notesSlide25.xml" ContentType="application/vnd.openxmlformats-officedocument.presentationml.notesSlide+xml"/>
  <Override PartName="/ppt/tags/tag26.xml" ContentType="application/vnd.openxmlformats-officedocument.presentationml.tags+xml"/>
  <Override PartName="/ppt/notesSlides/notesSlide26.xml" ContentType="application/vnd.openxmlformats-officedocument.presentationml.notesSlide+xml"/>
  <Override PartName="/ppt/tags/tag27.xml" ContentType="application/vnd.openxmlformats-officedocument.presentationml.tags+xml"/>
  <Override PartName="/ppt/notesSlides/notesSlide27.xml" ContentType="application/vnd.openxmlformats-officedocument.presentationml.notesSlide+xml"/>
  <Override PartName="/ppt/tags/tag28.xml" ContentType="application/vnd.openxmlformats-officedocument.presentationml.tags+xml"/>
  <Override PartName="/ppt/notesSlides/notesSlide28.xml" ContentType="application/vnd.openxmlformats-officedocument.presentationml.notesSlide+xml"/>
  <Override PartName="/ppt/tags/tag29.xml" ContentType="application/vnd.openxmlformats-officedocument.presentationml.tags+xml"/>
  <Override PartName="/ppt/notesSlides/notesSlide29.xml" ContentType="application/vnd.openxmlformats-officedocument.presentationml.notesSlide+xml"/>
  <Override PartName="/ppt/tags/tag30.xml" ContentType="application/vnd.openxmlformats-officedocument.presentationml.tags+xml"/>
  <Override PartName="/ppt/notesSlides/notesSlide30.xml" ContentType="application/vnd.openxmlformats-officedocument.presentationml.notesSlide+xml"/>
  <Override PartName="/ppt/tags/tag31.xml" ContentType="application/vnd.openxmlformats-officedocument.presentationml.tags+xml"/>
  <Override PartName="/ppt/notesSlides/notesSlide31.xml" ContentType="application/vnd.openxmlformats-officedocument.presentationml.notesSlide+xml"/>
  <Override PartName="/ppt/tags/tag32.xml" ContentType="application/vnd.openxmlformats-officedocument.presentationml.tags+xml"/>
  <Override PartName="/ppt/notesSlides/notesSlide32.xml" ContentType="application/vnd.openxmlformats-officedocument.presentationml.notesSlide+xml"/>
  <Override PartName="/ppt/tags/tag33.xml" ContentType="application/vnd.openxmlformats-officedocument.presentationml.tags+xml"/>
  <Override PartName="/ppt/notesSlides/notesSlide33.xml" ContentType="application/vnd.openxmlformats-officedocument.presentationml.notesSlide+xml"/>
  <Override PartName="/ppt/tags/tag34.xml" ContentType="application/vnd.openxmlformats-officedocument.presentationml.tags+xml"/>
  <Override PartName="/ppt/notesSlides/notesSlide34.xml" ContentType="application/vnd.openxmlformats-officedocument.presentationml.notesSlide+xml"/>
  <Override PartName="/ppt/tags/tag35.xml" ContentType="application/vnd.openxmlformats-officedocument.presentationml.tags+xml"/>
  <Override PartName="/ppt/notesSlides/notesSlide35.xml" ContentType="application/vnd.openxmlformats-officedocument.presentationml.notesSlide+xml"/>
  <Override PartName="/ppt/tags/tag36.xml" ContentType="application/vnd.openxmlformats-officedocument.presentationml.tags+xml"/>
  <Override PartName="/ppt/notesSlides/notesSlide36.xml" ContentType="application/vnd.openxmlformats-officedocument.presentationml.notesSlide+xml"/>
  <Override PartName="/ppt/tags/tag37.xml" ContentType="application/vnd.openxmlformats-officedocument.presentationml.tags+xml"/>
  <Override PartName="/ppt/notesSlides/notesSlide37.xml" ContentType="application/vnd.openxmlformats-officedocument.presentationml.notesSlide+xml"/>
  <Override PartName="/ppt/tags/tag38.xml" ContentType="application/vnd.openxmlformats-officedocument.presentationml.tags+xml"/>
  <Override PartName="/ppt/notesSlides/notesSlide38.xml" ContentType="application/vnd.openxmlformats-officedocument.presentationml.notesSlide+xml"/>
  <Override PartName="/ppt/tags/tag39.xml" ContentType="application/vnd.openxmlformats-officedocument.presentationml.tags+xml"/>
  <Override PartName="/ppt/notesSlides/notesSlide39.xml" ContentType="application/vnd.openxmlformats-officedocument.presentationml.notesSlide+xml"/>
  <Override PartName="/ppt/tags/tag40.xml" ContentType="application/vnd.openxmlformats-officedocument.presentationml.tags+xml"/>
  <Override PartName="/ppt/notesSlides/notesSlide40.xml" ContentType="application/vnd.openxmlformats-officedocument.presentationml.notesSlide+xml"/>
  <Override PartName="/ppt/tags/tag41.xml" ContentType="application/vnd.openxmlformats-officedocument.presentationml.tags+xml"/>
  <Override PartName="/ppt/notesSlides/notesSlide41.xml" ContentType="application/vnd.openxmlformats-officedocument.presentationml.notesSlide+xml"/>
  <Override PartName="/ppt/tags/tag42.xml" ContentType="application/vnd.openxmlformats-officedocument.presentationml.tags+xml"/>
  <Override PartName="/ppt/notesSlides/notesSlide42.xml" ContentType="application/vnd.openxmlformats-officedocument.presentationml.notesSlide+xml"/>
  <Override PartName="/ppt/tags/tag43.xml" ContentType="application/vnd.openxmlformats-officedocument.presentationml.tags+xml"/>
  <Override PartName="/ppt/notesSlides/notesSlide43.xml" ContentType="application/vnd.openxmlformats-officedocument.presentationml.notesSlide+xml"/>
  <Override PartName="/ppt/tags/tag44.xml" ContentType="application/vnd.openxmlformats-officedocument.presentationml.tags+xml"/>
  <Override PartName="/ppt/notesSlides/notesSlide44.xml" ContentType="application/vnd.openxmlformats-officedocument.presentationml.notesSlide+xml"/>
  <Override PartName="/ppt/tags/tag45.xml" ContentType="application/vnd.openxmlformats-officedocument.presentationml.tags+xml"/>
  <Override PartName="/ppt/notesSlides/notesSlide45.xml" ContentType="application/vnd.openxmlformats-officedocument.presentationml.notesSlide+xml"/>
  <Override PartName="/ppt/tags/tag46.xml" ContentType="application/vnd.openxmlformats-officedocument.presentationml.tags+xml"/>
  <Override PartName="/ppt/notesSlides/notesSlide46.xml" ContentType="application/vnd.openxmlformats-officedocument.presentationml.notesSlide+xml"/>
  <Override PartName="/ppt/tags/tag47.xml" ContentType="application/vnd.openxmlformats-officedocument.presentationml.tags+xml"/>
  <Override PartName="/ppt/notesSlides/notesSlide47.xml" ContentType="application/vnd.openxmlformats-officedocument.presentationml.notesSlide+xml"/>
  <Override PartName="/ppt/tags/tag48.xml" ContentType="application/vnd.openxmlformats-officedocument.presentationml.tags+xml"/>
  <Override PartName="/ppt/notesSlides/notesSlide48.xml" ContentType="application/vnd.openxmlformats-officedocument.presentationml.notesSlide+xml"/>
  <Override PartName="/ppt/tags/tag49.xml" ContentType="application/vnd.openxmlformats-officedocument.presentationml.tags+xml"/>
  <Override PartName="/ppt/notesSlides/notesSlide49.xml" ContentType="application/vnd.openxmlformats-officedocument.presentationml.notesSlide+xml"/>
  <Override PartName="/ppt/tags/tag50.xml" ContentType="application/vnd.openxmlformats-officedocument.presentationml.tags+xml"/>
  <Override PartName="/ppt/notesSlides/notesSlide50.xml" ContentType="application/vnd.openxmlformats-officedocument.presentationml.notesSlide+xml"/>
  <Override PartName="/ppt/tags/tag51.xml" ContentType="application/vnd.openxmlformats-officedocument.presentationml.tags+xml"/>
  <Override PartName="/ppt/notesSlides/notesSlide51.xml" ContentType="application/vnd.openxmlformats-officedocument.presentationml.notesSlide+xml"/>
  <Override PartName="/ppt/tags/tag52.xml" ContentType="application/vnd.openxmlformats-officedocument.presentationml.tags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7" r:id="rId2"/>
    <p:sldId id="541" r:id="rId3"/>
    <p:sldId id="546" r:id="rId4"/>
    <p:sldId id="543" r:id="rId5"/>
    <p:sldId id="544" r:id="rId6"/>
    <p:sldId id="548" r:id="rId7"/>
    <p:sldId id="521" r:id="rId8"/>
    <p:sldId id="550" r:id="rId9"/>
    <p:sldId id="549" r:id="rId10"/>
    <p:sldId id="540" r:id="rId11"/>
    <p:sldId id="538" r:id="rId12"/>
    <p:sldId id="539" r:id="rId13"/>
    <p:sldId id="567" r:id="rId14"/>
    <p:sldId id="569" r:id="rId15"/>
    <p:sldId id="520" r:id="rId16"/>
    <p:sldId id="566" r:id="rId17"/>
    <p:sldId id="568" r:id="rId18"/>
    <p:sldId id="570" r:id="rId19"/>
    <p:sldId id="571" r:id="rId20"/>
    <p:sldId id="552" r:id="rId21"/>
    <p:sldId id="561" r:id="rId22"/>
    <p:sldId id="562" r:id="rId23"/>
    <p:sldId id="563" r:id="rId24"/>
    <p:sldId id="559" r:id="rId25"/>
    <p:sldId id="530" r:id="rId26"/>
    <p:sldId id="551" r:id="rId27"/>
    <p:sldId id="519" r:id="rId28"/>
    <p:sldId id="585" r:id="rId29"/>
    <p:sldId id="584" r:id="rId30"/>
    <p:sldId id="583" r:id="rId31"/>
    <p:sldId id="534" r:id="rId32"/>
    <p:sldId id="572" r:id="rId33"/>
    <p:sldId id="535" r:id="rId34"/>
    <p:sldId id="527" r:id="rId35"/>
    <p:sldId id="555" r:id="rId36"/>
    <p:sldId id="553" r:id="rId37"/>
    <p:sldId id="554" r:id="rId38"/>
    <p:sldId id="574" r:id="rId39"/>
    <p:sldId id="579" r:id="rId40"/>
    <p:sldId id="578" r:id="rId41"/>
    <p:sldId id="576" r:id="rId42"/>
    <p:sldId id="580" r:id="rId43"/>
    <p:sldId id="575" r:id="rId44"/>
    <p:sldId id="581" r:id="rId45"/>
    <p:sldId id="582" r:id="rId46"/>
    <p:sldId id="529" r:id="rId47"/>
    <p:sldId id="516" r:id="rId48"/>
    <p:sldId id="463" r:id="rId49"/>
    <p:sldId id="573" r:id="rId50"/>
    <p:sldId id="532" r:id="rId51"/>
    <p:sldId id="557" r:id="rId52"/>
    <p:sldId id="558" r:id="rId5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0504D"/>
    <a:srgbClr val="4F81BD"/>
    <a:srgbClr val="DAC4D8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4" autoAdjust="0"/>
    <p:restoredTop sz="98853" autoAdjust="0"/>
  </p:normalViewPr>
  <p:slideViewPr>
    <p:cSldViewPr>
      <p:cViewPr>
        <p:scale>
          <a:sx n="150" d="100"/>
          <a:sy n="150" d="100"/>
        </p:scale>
        <p:origin x="2214" y="21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"/>
    </p:cViewPr>
  </p:outlin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7072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r">
              <a:defRPr sz="1200"/>
            </a:lvl1pPr>
          </a:lstStyle>
          <a:p>
            <a:fld id="{CC5F12DE-DE98-4E30-B984-0D607A6A5C8D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43343" cy="467071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r">
              <a:defRPr sz="1200"/>
            </a:lvl1pPr>
          </a:lstStyle>
          <a:p>
            <a:fld id="{01189956-0363-442B-A668-F91A200A2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36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r">
              <a:defRPr sz="1200"/>
            </a:lvl1pPr>
          </a:lstStyle>
          <a:p>
            <a:fld id="{10B51E92-A0FF-4A78-8B5D-CBA518997058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3" tIns="46657" rIns="93313" bIns="466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3313" tIns="46657" rIns="93313" bIns="4665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r">
              <a:defRPr sz="1200"/>
            </a:lvl1pPr>
          </a:lstStyle>
          <a:p>
            <a:fld id="{181179F7-6BF6-44D9-B330-10FD6F64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69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00AAC-6405-4382-A3E4-B3D82641CF99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3872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(NoSQL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(NoSQL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(NoSQL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(NoSQL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(NoSQL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 smtClean="0"/>
              <a:t>Geo-replication across DCs =&gt; ~HA and fast reads</a:t>
            </a:r>
          </a:p>
          <a:p>
            <a:pPr lvl="1"/>
            <a:r>
              <a:rPr lang="pl-PL" dirty="0" smtClean="0"/>
              <a:t>Asynchronous replication =&gt; fast updates with limitted consistency, often acceptable</a:t>
            </a:r>
            <a:r>
              <a:rPr lang="en-US" dirty="0" smtClean="0"/>
              <a:t> (</a:t>
            </a:r>
            <a:r>
              <a:rPr lang="en-US" dirty="0" err="1" smtClean="0"/>
              <a:t>NoSQL</a:t>
            </a:r>
            <a:r>
              <a:rPr lang="en-US" dirty="0" smtClean="0"/>
              <a:t> crowd)</a:t>
            </a:r>
            <a:br>
              <a:rPr lang="en-US" dirty="0" smtClean="0"/>
            </a:br>
            <a:r>
              <a:rPr lang="en-US" dirty="0" smtClean="0"/>
              <a:t>CLIENT NEVER WAITING/BLOCKED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AE03-8D2F-43EB-A27F-C75629E1F8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31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5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87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2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22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9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3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17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86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8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57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4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A208C-7722-4190-8BF8-07EE007CED8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07333-3205-4616-ABFE-B92155000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microsoft.com/office/2007/relationships/hdphoto" Target="../media/hdphoto1.wdp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6" Type="http://schemas.microsoft.com/office/2007/relationships/hdphoto" Target="../media/hdphoto1.wdp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6" Type="http://schemas.microsoft.com/office/2007/relationships/hdphoto" Target="../media/hdphoto1.wdp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6" Type="http://schemas.microsoft.com/office/2007/relationships/hdphoto" Target="../media/hdphoto1.wdp"/><Relationship Id="rId5" Type="http://schemas.openxmlformats.org/officeDocument/2006/relationships/image" Target="../media/image12.png"/><Relationship Id="rId10" Type="http://schemas.openxmlformats.org/officeDocument/2006/relationships/image" Target="../media/image15.jpeg"/><Relationship Id="rId4" Type="http://schemas.openxmlformats.org/officeDocument/2006/relationships/image" Target="../media/image11.png"/><Relationship Id="rId9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6" Type="http://schemas.microsoft.com/office/2007/relationships/hdphoto" Target="../media/hdphoto1.wdp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6" Type="http://schemas.openxmlformats.org/officeDocument/2006/relationships/image" Target="../media/image17.png"/><Relationship Id="rId5" Type="http://schemas.openxmlformats.org/officeDocument/2006/relationships/image" Target="../media/image11.png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6" Type="http://schemas.openxmlformats.org/officeDocument/2006/relationships/image" Target="../media/image17.png"/><Relationship Id="rId5" Type="http://schemas.openxmlformats.org/officeDocument/2006/relationships/image" Target="../media/image11.png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gif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gi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gif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gi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gif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gi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gif"/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gi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1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1.png"/><Relationship Id="rId9" Type="http://schemas.openxmlformats.org/officeDocument/2006/relationships/image" Target="../media/image8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27.jpe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27.jpe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27.jpe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27.jpe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27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Relationship Id="rId4" Type="http://schemas.openxmlformats.org/officeDocument/2006/relationships/hyperlink" Target="https://github.com/SyncFree/SwiftCloud" TargetMode="Externa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notesSlide" Target="../notesSlides/notesSlide49.xml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Relationship Id="rId6" Type="http://schemas.openxmlformats.org/officeDocument/2006/relationships/image" Target="../media/image13.png"/><Relationship Id="rId5" Type="http://schemas.openxmlformats.org/officeDocument/2006/relationships/image" Target="../media/image30.png"/><Relationship Id="rId10" Type="http://schemas.openxmlformats.org/officeDocument/2006/relationships/image" Target="../media/image25.jpeg"/><Relationship Id="rId4" Type="http://schemas.openxmlformats.org/officeDocument/2006/relationships/image" Target="../media/image8.png"/><Relationship Id="rId9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Relationship Id="rId6" Type="http://schemas.openxmlformats.org/officeDocument/2006/relationships/image" Target="../media/image13.png"/><Relationship Id="rId11" Type="http://schemas.openxmlformats.org/officeDocument/2006/relationships/image" Target="../media/image14.jpeg"/><Relationship Id="rId5" Type="http://schemas.openxmlformats.org/officeDocument/2006/relationships/image" Target="../media/image30.png"/><Relationship Id="rId10" Type="http://schemas.openxmlformats.org/officeDocument/2006/relationships/image" Target="../media/image27.jpeg"/><Relationship Id="rId4" Type="http://schemas.openxmlformats.org/officeDocument/2006/relationships/image" Target="../media/image8.png"/><Relationship Id="rId9" Type="http://schemas.openxmlformats.org/officeDocument/2006/relationships/image" Target="../media/image15.jpe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51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Relationship Id="rId6" Type="http://schemas.openxmlformats.org/officeDocument/2006/relationships/image" Target="../media/image13.png"/><Relationship Id="rId11" Type="http://schemas.openxmlformats.org/officeDocument/2006/relationships/image" Target="../media/image14.jpeg"/><Relationship Id="rId5" Type="http://schemas.openxmlformats.org/officeDocument/2006/relationships/image" Target="../media/image30.png"/><Relationship Id="rId10" Type="http://schemas.openxmlformats.org/officeDocument/2006/relationships/image" Target="../media/image27.jpeg"/><Relationship Id="rId4" Type="http://schemas.openxmlformats.org/officeDocument/2006/relationships/image" Target="../media/image8.png"/><Relationship Id="rId9" Type="http://schemas.openxmlformats.org/officeDocument/2006/relationships/image" Target="../media/image15.jpe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52.xml"/><Relationship Id="rId7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Relationship Id="rId6" Type="http://schemas.openxmlformats.org/officeDocument/2006/relationships/image" Target="../media/image13.png"/><Relationship Id="rId11" Type="http://schemas.openxmlformats.org/officeDocument/2006/relationships/image" Target="../media/image14.jpeg"/><Relationship Id="rId5" Type="http://schemas.openxmlformats.org/officeDocument/2006/relationships/image" Target="../media/image30.png"/><Relationship Id="rId10" Type="http://schemas.openxmlformats.org/officeDocument/2006/relationships/image" Target="../media/image27.jpeg"/><Relationship Id="rId4" Type="http://schemas.openxmlformats.org/officeDocument/2006/relationships/image" Target="../media/image8.png"/><Relationship Id="rId9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90"/>
          <a:stretch/>
        </p:blipFill>
        <p:spPr>
          <a:xfrm>
            <a:off x="4067944" y="5498597"/>
            <a:ext cx="2915816" cy="126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764704"/>
            <a:ext cx="8892480" cy="2088232"/>
          </a:xfrm>
        </p:spPr>
        <p:txBody>
          <a:bodyPr>
            <a:noAutofit/>
          </a:bodyPr>
          <a:lstStyle/>
          <a:p>
            <a:r>
              <a:rPr lang="pl-PL" sz="4000" b="1" dirty="0" smtClean="0">
                <a:cs typeface="Calibri"/>
              </a:rPr>
              <a:t>Write Fast, Read in the Past:</a:t>
            </a:r>
            <a:br>
              <a:rPr lang="pl-PL" sz="4000" b="1" dirty="0" smtClean="0">
                <a:cs typeface="Calibri"/>
              </a:rPr>
            </a:br>
            <a:r>
              <a:rPr lang="pl-PL" sz="4000" b="1" dirty="0" smtClean="0">
                <a:cs typeface="Calibri"/>
              </a:rPr>
              <a:t>Causal Consistency for Client-side Apps</a:t>
            </a:r>
            <a:r>
              <a:rPr lang="pl-PL" sz="4000" dirty="0" smtClean="0">
                <a:cs typeface="Calibri"/>
              </a:rPr>
              <a:t/>
            </a:r>
            <a:br>
              <a:rPr lang="pl-PL" sz="4000" dirty="0" smtClean="0">
                <a:cs typeface="Calibri"/>
              </a:rPr>
            </a:br>
            <a:r>
              <a:rPr lang="pl-PL" sz="4000" dirty="0" smtClean="0">
                <a:cs typeface="Calibri"/>
              </a:rPr>
              <a:t>with SwiftCloud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44016" y="3933056"/>
            <a:ext cx="8892480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000" dirty="0" smtClean="0">
                <a:cs typeface="Calibri"/>
              </a:rPr>
              <a:t>Presented by Marek Zawirski</a:t>
            </a:r>
          </a:p>
          <a:p>
            <a:r>
              <a:rPr lang="pl-PL" sz="3000" dirty="0" smtClean="0">
                <a:cs typeface="Calibri"/>
              </a:rPr>
              <a:t>Inria / UPMC-LIP6, Paris</a:t>
            </a:r>
            <a:br>
              <a:rPr lang="pl-PL" sz="3000" dirty="0" smtClean="0">
                <a:cs typeface="Calibri"/>
              </a:rPr>
            </a:br>
            <a:r>
              <a:rPr lang="pl-PL" sz="2400" dirty="0" smtClean="0">
                <a:cs typeface="Calibri"/>
              </a:rPr>
              <a:t>(now </a:t>
            </a:r>
            <a:r>
              <a:rPr lang="pl-PL" sz="2400" dirty="0">
                <a:cs typeface="Calibri"/>
              </a:rPr>
              <a:t>at Google, </a:t>
            </a:r>
            <a:r>
              <a:rPr lang="pl-PL" sz="2400" dirty="0" smtClean="0">
                <a:cs typeface="Calibri"/>
              </a:rPr>
              <a:t>Zürich)</a:t>
            </a:r>
          </a:p>
          <a:p>
            <a:r>
              <a:rPr lang="pl-PL" sz="3000" dirty="0" smtClean="0">
                <a:cs typeface="Calibri"/>
              </a:rPr>
              <a:t/>
            </a:r>
            <a:br>
              <a:rPr lang="pl-PL" sz="3000" dirty="0" smtClean="0">
                <a:cs typeface="Calibri"/>
              </a:rPr>
            </a:br>
            <a:r>
              <a:rPr lang="pl-PL" sz="3000" b="1" dirty="0" smtClean="0">
                <a:cs typeface="Calibri"/>
              </a:rPr>
              <a:t>Marek Zawirski, Nuno </a:t>
            </a:r>
            <a:r>
              <a:rPr lang="en-US" sz="3000" b="1" dirty="0" err="1"/>
              <a:t>Preguiça</a:t>
            </a:r>
            <a:r>
              <a:rPr lang="pl-PL" sz="3000" b="1" dirty="0" smtClean="0">
                <a:cs typeface="Calibri"/>
              </a:rPr>
              <a:t>, S</a:t>
            </a:r>
            <a:r>
              <a:rPr lang="en-US" sz="3000" b="1" dirty="0"/>
              <a:t>é</a:t>
            </a:r>
            <a:r>
              <a:rPr lang="pl-PL" sz="3000" b="1" dirty="0" smtClean="0">
                <a:cs typeface="Calibri"/>
              </a:rPr>
              <a:t>rgio Duarte,</a:t>
            </a:r>
            <a:br>
              <a:rPr lang="pl-PL" sz="3000" b="1" dirty="0" smtClean="0">
                <a:cs typeface="Calibri"/>
              </a:rPr>
            </a:br>
            <a:r>
              <a:rPr lang="pl-PL" sz="3000" b="1" dirty="0" smtClean="0">
                <a:cs typeface="Calibri"/>
              </a:rPr>
              <a:t>Annette Bieniusa, Valter Balegas, Marc Shapiro</a:t>
            </a:r>
          </a:p>
          <a:p>
            <a:r>
              <a:rPr lang="en-US" sz="3000" i="1" dirty="0" smtClean="0">
                <a:cs typeface="Calibri"/>
              </a:rPr>
              <a:t/>
            </a:r>
            <a:br>
              <a:rPr lang="en-US" sz="3000" i="1" dirty="0" smtClean="0">
                <a:cs typeface="Calibri"/>
              </a:rPr>
            </a:br>
            <a:endParaRPr lang="en-US" sz="3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016051"/>
            <a:ext cx="1835695" cy="6188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0" y="5894060"/>
            <a:ext cx="2016224" cy="862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877405"/>
            <a:ext cx="2304256" cy="73466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367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9</a:t>
            </a:fld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596336" y="4509120"/>
            <a:ext cx="741587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3" name="Rectangle 2"/>
          <p:cNvSpPr txBox="1">
            <a:spLocks noChangeArrowheads="1"/>
          </p:cNvSpPr>
          <p:nvPr/>
        </p:nvSpPr>
        <p:spPr>
          <a:xfrm>
            <a:off x="270083" y="5424814"/>
            <a:ext cx="8622397" cy="1028522"/>
          </a:xfrm>
          <a:prstGeom prst="rect">
            <a:avLst/>
          </a:prstGeom>
          <a:ln w="19050">
            <a:noFill/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30046" tIns="65023" rIns="130046" bIns="65023" rtlCol="0">
            <a:noAutofit/>
          </a:bodyPr>
          <a:lstStyle>
            <a:lvl1pPr marL="487672" indent="-487672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Causal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consistency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: reads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from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causally-closed snapshot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83568" y="2015662"/>
            <a:ext cx="6768752" cy="57606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bob_posts.add</a:t>
            </a:r>
            <a:r>
              <a:rPr lang="en-US" sz="2400" dirty="0" smtClean="0"/>
              <a:t>(“</a:t>
            </a:r>
            <a:r>
              <a:rPr lang="en-US" sz="2400" dirty="0"/>
              <a:t>don’t think of visiting Vancouver</a:t>
            </a:r>
            <a:r>
              <a:rPr lang="en-US" sz="2400" dirty="0" smtClean="0"/>
              <a:t>…”)</a:t>
            </a:r>
            <a:endParaRPr lang="en-US" sz="2400" baseline="-25000" dirty="0"/>
          </a:p>
        </p:txBody>
      </p:sp>
      <p:sp>
        <p:nvSpPr>
          <p:cNvPr id="47" name="Rectangle 46"/>
          <p:cNvSpPr/>
          <p:nvPr/>
        </p:nvSpPr>
        <p:spPr>
          <a:xfrm>
            <a:off x="683567" y="4219172"/>
            <a:ext cx="3888432" cy="532794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replies.add</a:t>
            </a:r>
            <a:r>
              <a:rPr lang="en-US" sz="2400" dirty="0" smtClean="0"/>
              <a:t>(“Alice: totally </a:t>
            </a:r>
            <a:r>
              <a:rPr lang="en-US" sz="2400" dirty="0" smtClean="0">
                <a:sym typeface="Wingdings" pitchFamily="2" charset="2"/>
              </a:rPr>
              <a:t></a:t>
            </a:r>
            <a:r>
              <a:rPr lang="en-US" sz="2400" dirty="0" smtClean="0"/>
              <a:t>”)</a:t>
            </a:r>
            <a:endParaRPr lang="en-US" sz="2400" baseline="-25000" dirty="0"/>
          </a:p>
        </p:txBody>
      </p:sp>
      <p:sp>
        <p:nvSpPr>
          <p:cNvPr id="48" name="Line 19"/>
          <p:cNvSpPr>
            <a:spLocks noChangeShapeType="1"/>
          </p:cNvSpPr>
          <p:nvPr/>
        </p:nvSpPr>
        <p:spPr bwMode="auto">
          <a:xfrm rot="10800000" flipV="1">
            <a:off x="3203849" y="2591727"/>
            <a:ext cx="0" cy="54732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" name="Line 19"/>
          <p:cNvSpPr>
            <a:spLocks noChangeShapeType="1"/>
          </p:cNvSpPr>
          <p:nvPr/>
        </p:nvSpPr>
        <p:spPr bwMode="auto">
          <a:xfrm rot="10800000" flipH="1" flipV="1">
            <a:off x="3203848" y="3671845"/>
            <a:ext cx="2" cy="54732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2699792" y="374385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55" name="Rectangle 54"/>
          <p:cNvSpPr/>
          <p:nvPr/>
        </p:nvSpPr>
        <p:spPr>
          <a:xfrm rot="1133054">
            <a:off x="5890531" y="338657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6" name="Line 19"/>
          <p:cNvSpPr>
            <a:spLocks noChangeShapeType="1"/>
          </p:cNvSpPr>
          <p:nvPr/>
        </p:nvSpPr>
        <p:spPr bwMode="auto">
          <a:xfrm rot="10800000" flipH="1" flipV="1">
            <a:off x="5436096" y="3415589"/>
            <a:ext cx="2790310" cy="892315"/>
          </a:xfrm>
          <a:prstGeom prst="line">
            <a:avLst/>
          </a:prstGeom>
          <a:noFill/>
          <a:ln w="28575" cap="flat">
            <a:solidFill>
              <a:schemeClr val="accent6">
                <a:lumMod val="75000"/>
              </a:schemeClr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57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40980" y="3789040"/>
            <a:ext cx="551500" cy="30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ctangle 60"/>
          <p:cNvSpPr/>
          <p:nvPr/>
        </p:nvSpPr>
        <p:spPr>
          <a:xfrm>
            <a:off x="5796136" y="4077072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131840" y="262366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client order</a:t>
            </a:r>
            <a:endParaRPr lang="en-US" sz="2400" dirty="0">
              <a:latin typeface="+mj-lt"/>
            </a:endParaRPr>
          </a:p>
        </p:txBody>
      </p:sp>
      <p:sp>
        <p:nvSpPr>
          <p:cNvPr id="24" name="Line 19"/>
          <p:cNvSpPr>
            <a:spLocks noChangeShapeType="1"/>
          </p:cNvSpPr>
          <p:nvPr/>
        </p:nvSpPr>
        <p:spPr bwMode="auto">
          <a:xfrm rot="10800000" flipH="1" flipV="1">
            <a:off x="4571999" y="4492913"/>
            <a:ext cx="3654407" cy="1"/>
          </a:xfrm>
          <a:prstGeom prst="line">
            <a:avLst/>
          </a:prstGeom>
          <a:noFill/>
          <a:ln w="28575" cap="flat">
            <a:solidFill>
              <a:schemeClr val="accent6">
                <a:lumMod val="75000"/>
              </a:schemeClr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Stronger than Eventual: Causal Consistency</a:t>
            </a:r>
            <a:endParaRPr lang="en-US" sz="3300" b="1" dirty="0"/>
          </a:p>
        </p:txBody>
      </p:sp>
      <p:sp>
        <p:nvSpPr>
          <p:cNvPr id="26" name="Rectangle 25"/>
          <p:cNvSpPr/>
          <p:nvPr/>
        </p:nvSpPr>
        <p:spPr>
          <a:xfrm>
            <a:off x="683568" y="3139052"/>
            <a:ext cx="4752528" cy="53279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bob_posts.add</a:t>
            </a:r>
            <a:r>
              <a:rPr lang="en-US" sz="2400" dirty="0" smtClean="0"/>
              <a:t>(“… just do it! YOLO”)</a:t>
            </a:r>
            <a:endParaRPr lang="en-US" sz="2400" baseline="-25000" dirty="0"/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270083" y="1196752"/>
            <a:ext cx="8873917" cy="1028522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30046" tIns="65023" rIns="130046" bIns="65023" rtlCol="0">
            <a:noAutofit/>
          </a:bodyPr>
          <a:lstStyle>
            <a:lvl1pPr marL="487672" indent="-487672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Default on client-side: eventual consistency ⇒ anomalies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90" y="1962018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01" y="3114146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88674"/>
            <a:ext cx="608478" cy="608478"/>
          </a:xfrm>
          <a:prstGeom prst="rect">
            <a:avLst/>
          </a:prstGeom>
          <a:effectLst>
            <a:glow rad="101600">
              <a:schemeClr val="accent3">
                <a:satMod val="175000"/>
                <a:alpha val="70000"/>
              </a:schemeClr>
            </a:glo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002" y="4188674"/>
            <a:ext cx="608478" cy="608478"/>
          </a:xfrm>
          <a:prstGeom prst="rect">
            <a:avLst/>
          </a:prstGeom>
          <a:effectLst>
            <a:glow rad="101600">
              <a:schemeClr val="accent2">
                <a:satMod val="175000"/>
                <a:alpha val="60000"/>
              </a:schemeClr>
            </a:glo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2509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10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83568" y="2015662"/>
            <a:ext cx="6768752" cy="57606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>
                <a:solidFill>
                  <a:schemeClr val="bg1"/>
                </a:solidFill>
              </a:rPr>
              <a:t>bob_posts.add</a:t>
            </a:r>
            <a:r>
              <a:rPr lang="en-US" sz="2400" dirty="0">
                <a:solidFill>
                  <a:schemeClr val="bg1"/>
                </a:solidFill>
              </a:rPr>
              <a:t>(“don’t think of visiting Vancouver…”)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83567" y="4219172"/>
            <a:ext cx="3888432" cy="532794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>
                <a:solidFill>
                  <a:schemeClr val="bg1"/>
                </a:solidFill>
              </a:rPr>
              <a:t>replies.add</a:t>
            </a:r>
            <a:r>
              <a:rPr lang="en-US" sz="2400" dirty="0">
                <a:solidFill>
                  <a:schemeClr val="bg1"/>
                </a:solidFill>
              </a:rPr>
              <a:t>(“Alice: totally </a:t>
            </a:r>
            <a:r>
              <a:rPr lang="en-US" sz="2400" dirty="0">
                <a:solidFill>
                  <a:schemeClr val="bg1"/>
                </a:solidFill>
                <a:sym typeface="Wingdings" pitchFamily="2" charset="2"/>
              </a:rPr>
              <a:t></a:t>
            </a:r>
            <a:r>
              <a:rPr lang="en-US" sz="2400" dirty="0">
                <a:solidFill>
                  <a:schemeClr val="bg1"/>
                </a:solidFill>
              </a:rPr>
              <a:t>”)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699792" y="374385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148064" y="4221088"/>
            <a:ext cx="3440177" cy="532794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>
                <a:solidFill>
                  <a:schemeClr val="bg1"/>
                </a:solidFill>
              </a:rPr>
              <a:t>replies.add</a:t>
            </a:r>
            <a:r>
              <a:rPr lang="en-US" sz="2400" dirty="0">
                <a:solidFill>
                  <a:schemeClr val="bg1"/>
                </a:solidFill>
              </a:rPr>
              <a:t>( “Eve: Bob </a:t>
            </a:r>
            <a:r>
              <a:rPr lang="en-US" sz="2400" dirty="0">
                <a:solidFill>
                  <a:schemeClr val="bg1"/>
                </a:solidFill>
                <a:sym typeface="Wingdings" pitchFamily="2" charset="2"/>
              </a:rPr>
              <a:t>♥</a:t>
            </a:r>
            <a:r>
              <a:rPr lang="en-US" sz="2400" dirty="0">
                <a:solidFill>
                  <a:schemeClr val="bg1"/>
                </a:solidFill>
              </a:rPr>
              <a:t>”)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7" y="5240849"/>
            <a:ext cx="617587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sp>
        <p:nvSpPr>
          <p:cNvPr id="48" name="Rectangle 47"/>
          <p:cNvSpPr/>
          <p:nvPr/>
        </p:nvSpPr>
        <p:spPr>
          <a:xfrm>
            <a:off x="3504227" y="5415607"/>
            <a:ext cx="55322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replies: 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???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 rot="2193639">
            <a:off x="5201848" y="3458582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53" name="Rectangle 52"/>
          <p:cNvSpPr/>
          <p:nvPr/>
        </p:nvSpPr>
        <p:spPr>
          <a:xfrm rot="1941766">
            <a:off x="3156927" y="4789132"/>
            <a:ext cx="17311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54" name="Rectangle 53"/>
          <p:cNvSpPr/>
          <p:nvPr/>
        </p:nvSpPr>
        <p:spPr>
          <a:xfrm rot="19210765">
            <a:off x="4819314" y="4818174"/>
            <a:ext cx="15004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131840" y="262366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client order</a:t>
            </a:r>
            <a:endParaRPr lang="en-US" sz="2400" dirty="0">
              <a:latin typeface="+mj-lt"/>
            </a:endParaRPr>
          </a:p>
        </p:txBody>
      </p:sp>
      <p:sp>
        <p:nvSpPr>
          <p:cNvPr id="56" name="Line 19"/>
          <p:cNvSpPr>
            <a:spLocks noChangeShapeType="1"/>
          </p:cNvSpPr>
          <p:nvPr/>
        </p:nvSpPr>
        <p:spPr bwMode="auto">
          <a:xfrm rot="10800000" flipV="1">
            <a:off x="3203849" y="2591727"/>
            <a:ext cx="0" cy="54732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 rot="10800000" flipH="1" flipV="1">
            <a:off x="3203848" y="3671845"/>
            <a:ext cx="2" cy="54732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Line 19"/>
          <p:cNvSpPr>
            <a:spLocks noChangeShapeType="1"/>
          </p:cNvSpPr>
          <p:nvPr/>
        </p:nvSpPr>
        <p:spPr bwMode="auto">
          <a:xfrm rot="10800000" flipH="1" flipV="1">
            <a:off x="3203847" y="4751966"/>
            <a:ext cx="1152129" cy="69325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" name="Line 19"/>
          <p:cNvSpPr>
            <a:spLocks noChangeShapeType="1"/>
          </p:cNvSpPr>
          <p:nvPr/>
        </p:nvSpPr>
        <p:spPr bwMode="auto">
          <a:xfrm rot="10800000" flipV="1">
            <a:off x="5364088" y="4751968"/>
            <a:ext cx="891716" cy="69325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" name="Line 19"/>
          <p:cNvSpPr>
            <a:spLocks noChangeShapeType="1"/>
          </p:cNvSpPr>
          <p:nvPr/>
        </p:nvSpPr>
        <p:spPr bwMode="auto">
          <a:xfrm rot="10800000" flipH="1" flipV="1">
            <a:off x="5436097" y="3415589"/>
            <a:ext cx="1080120" cy="77308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Convergent Causal Consistency: No Lost Updates</a:t>
            </a:r>
            <a:endParaRPr lang="en-US" sz="3300" b="1" dirty="0"/>
          </a:p>
        </p:txBody>
      </p:sp>
      <p:sp>
        <p:nvSpPr>
          <p:cNvPr id="34" name="Rectangle 33"/>
          <p:cNvSpPr/>
          <p:nvPr/>
        </p:nvSpPr>
        <p:spPr>
          <a:xfrm>
            <a:off x="683568" y="3139052"/>
            <a:ext cx="4752527" cy="53279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>
                <a:solidFill>
                  <a:schemeClr val="bg1"/>
                </a:solidFill>
              </a:rPr>
              <a:t>bob_posts.add</a:t>
            </a:r>
            <a:r>
              <a:rPr lang="en-US" sz="2400" dirty="0" smtClean="0">
                <a:solidFill>
                  <a:schemeClr val="bg1"/>
                </a:solidFill>
              </a:rPr>
              <a:t>(“… </a:t>
            </a:r>
            <a:r>
              <a:rPr lang="en-US" sz="2400" dirty="0">
                <a:solidFill>
                  <a:schemeClr val="bg1"/>
                </a:solidFill>
              </a:rPr>
              <a:t>just do it! YOLO”)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25" name="Rectangle 21"/>
          <p:cNvSpPr>
            <a:spLocks/>
          </p:cNvSpPr>
          <p:nvPr/>
        </p:nvSpPr>
        <p:spPr bwMode="auto">
          <a:xfrm>
            <a:off x="157096" y="4104000"/>
            <a:ext cx="8879400" cy="756000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90" y="1962018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01" y="3114146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88674"/>
            <a:ext cx="608478" cy="608478"/>
          </a:xfrm>
          <a:prstGeom prst="rect">
            <a:avLst/>
          </a:prstGeom>
          <a:effectLst>
            <a:glow rad="101600">
              <a:schemeClr val="accent3">
                <a:satMod val="175000"/>
                <a:alpha val="70000"/>
              </a:schemeClr>
            </a:glow>
          </a:effectLst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002" y="4188674"/>
            <a:ext cx="608478" cy="608478"/>
          </a:xfrm>
          <a:prstGeom prst="rect">
            <a:avLst/>
          </a:prstGeom>
          <a:effectLst>
            <a:glow rad="101600">
              <a:schemeClr val="accent2">
                <a:satMod val="175000"/>
                <a:alpha val="60000"/>
              </a:schemeClr>
            </a:glo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77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504227" y="5415607"/>
            <a:ext cx="55322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replies: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{“Alice: totally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”, “Eve: Bob ♥”}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Rectangle 2"/>
          <p:cNvSpPr txBox="1">
            <a:spLocks noChangeArrowheads="1"/>
          </p:cNvSpPr>
          <p:nvPr/>
        </p:nvSpPr>
        <p:spPr>
          <a:xfrm>
            <a:off x="251519" y="5949280"/>
            <a:ext cx="8784977" cy="576064"/>
          </a:xfrm>
          <a:prstGeom prst="rect">
            <a:avLst/>
          </a:prstGeom>
          <a:ln w="19050">
            <a:noFill/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30046" tIns="65023" rIns="130046" bIns="65023" rtlCol="0">
            <a:noAutofit/>
          </a:bodyPr>
          <a:lstStyle>
            <a:lvl1pPr marL="487672" indent="-487672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High-level convergent objects</a:t>
            </a:r>
            <a:r>
              <a:rPr lang="en-US" sz="2800" b="1" baseline="30000" dirty="0" smtClean="0">
                <a:solidFill>
                  <a:schemeClr val="accent6">
                    <a:lumMod val="75000"/>
                  </a:schemeClr>
                </a:solidFill>
              </a:rPr>
              <a:t>[CRDTs]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resolve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concurrency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83568" y="2015662"/>
            <a:ext cx="6768752" cy="57606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bob_posts.add</a:t>
            </a:r>
            <a:r>
              <a:rPr lang="en-US" sz="2400" dirty="0" smtClean="0">
                <a:solidFill>
                  <a:schemeClr val="bg1"/>
                </a:solidFill>
              </a:rPr>
              <a:t>(“don’t think of visiting Vancouver…”)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83568" y="4219172"/>
            <a:ext cx="3888432" cy="532794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replies.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add</a:t>
            </a:r>
            <a:r>
              <a:rPr lang="en-US" sz="2400" dirty="0"/>
              <a:t>(“</a:t>
            </a:r>
            <a:r>
              <a:rPr lang="en-US" sz="2400" dirty="0" smtClean="0"/>
              <a:t>Alice: totally </a:t>
            </a:r>
            <a:r>
              <a:rPr lang="en-US" sz="2400" dirty="0" smtClean="0">
                <a:sym typeface="Wingdings" pitchFamily="2" charset="2"/>
              </a:rPr>
              <a:t></a:t>
            </a:r>
            <a:r>
              <a:rPr lang="en-US" sz="2400" dirty="0" smtClean="0"/>
              <a:t>”)</a:t>
            </a:r>
            <a:endParaRPr lang="en-US" sz="2400" baseline="-25000" dirty="0"/>
          </a:p>
        </p:txBody>
      </p:sp>
      <p:sp>
        <p:nvSpPr>
          <p:cNvPr id="48" name="Line 19"/>
          <p:cNvSpPr>
            <a:spLocks noChangeShapeType="1"/>
          </p:cNvSpPr>
          <p:nvPr/>
        </p:nvSpPr>
        <p:spPr bwMode="auto">
          <a:xfrm rot="10800000" flipV="1">
            <a:off x="3203849" y="2591727"/>
            <a:ext cx="0" cy="54732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" name="Line 19"/>
          <p:cNvSpPr>
            <a:spLocks noChangeShapeType="1"/>
          </p:cNvSpPr>
          <p:nvPr/>
        </p:nvSpPr>
        <p:spPr bwMode="auto">
          <a:xfrm rot="10800000" flipH="1" flipV="1">
            <a:off x="3203848" y="3671845"/>
            <a:ext cx="2" cy="54732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3131840" y="262366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client order</a:t>
            </a:r>
            <a:endParaRPr lang="en-US" sz="2400" dirty="0">
              <a:latin typeface="+mj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699792" y="374385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148064" y="4221088"/>
            <a:ext cx="3440177" cy="532794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replies.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add</a:t>
            </a:r>
            <a:r>
              <a:rPr lang="en-US" sz="2400" dirty="0"/>
              <a:t>( “</a:t>
            </a:r>
            <a:r>
              <a:rPr lang="en-US" sz="2400" dirty="0" smtClean="0"/>
              <a:t>Eve: Bob </a:t>
            </a:r>
            <a:r>
              <a:rPr lang="en-US" sz="2400" dirty="0" smtClean="0">
                <a:sym typeface="Wingdings" pitchFamily="2" charset="2"/>
              </a:rPr>
              <a:t>♥</a:t>
            </a:r>
            <a:r>
              <a:rPr lang="en-US" sz="2400" dirty="0" smtClean="0"/>
              <a:t>”)</a:t>
            </a:r>
            <a:endParaRPr lang="en-US" sz="2400" baseline="-25000" dirty="0"/>
          </a:p>
        </p:txBody>
      </p:sp>
      <p:sp>
        <p:nvSpPr>
          <p:cNvPr id="60" name="Line 19"/>
          <p:cNvSpPr>
            <a:spLocks noChangeShapeType="1"/>
          </p:cNvSpPr>
          <p:nvPr/>
        </p:nvSpPr>
        <p:spPr bwMode="auto">
          <a:xfrm rot="10800000" flipH="1" flipV="1">
            <a:off x="3203847" y="4751966"/>
            <a:ext cx="1152129" cy="69325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" name="Line 19"/>
          <p:cNvSpPr>
            <a:spLocks noChangeShapeType="1"/>
          </p:cNvSpPr>
          <p:nvPr/>
        </p:nvSpPr>
        <p:spPr bwMode="auto">
          <a:xfrm rot="10800000" flipV="1">
            <a:off x="5364088" y="4751968"/>
            <a:ext cx="891716" cy="69325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7" y="5240849"/>
            <a:ext cx="617587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sp>
        <p:nvSpPr>
          <p:cNvPr id="65" name="Rectangle 64"/>
          <p:cNvSpPr/>
          <p:nvPr/>
        </p:nvSpPr>
        <p:spPr>
          <a:xfrm rot="1941766">
            <a:off x="3156927" y="4789132"/>
            <a:ext cx="17311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66" name="Rectangle 65"/>
          <p:cNvSpPr/>
          <p:nvPr/>
        </p:nvSpPr>
        <p:spPr>
          <a:xfrm rot="19210765">
            <a:off x="4819314" y="4818174"/>
            <a:ext cx="15004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Convergent Causal Consistency: No Lost Updates</a:t>
            </a:r>
            <a:endParaRPr lang="en-US" sz="3300" b="1" dirty="0"/>
          </a:p>
        </p:txBody>
      </p:sp>
      <p:sp>
        <p:nvSpPr>
          <p:cNvPr id="29" name="Rectangle 28"/>
          <p:cNvSpPr/>
          <p:nvPr/>
        </p:nvSpPr>
        <p:spPr>
          <a:xfrm rot="2193639">
            <a:off x="5201848" y="3458582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rot="10800000" flipH="1" flipV="1">
            <a:off x="5436097" y="3415589"/>
            <a:ext cx="1080120" cy="77308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83568" y="3139052"/>
            <a:ext cx="4752527" cy="53279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>
                <a:solidFill>
                  <a:schemeClr val="bg1"/>
                </a:solidFill>
              </a:rPr>
              <a:t>bob_posts.add</a:t>
            </a:r>
            <a:r>
              <a:rPr lang="en-US" sz="2400" dirty="0" smtClean="0">
                <a:solidFill>
                  <a:schemeClr val="bg1"/>
                </a:solidFill>
              </a:rPr>
              <a:t>(“… </a:t>
            </a:r>
            <a:r>
              <a:rPr lang="en-US" sz="2400" dirty="0">
                <a:solidFill>
                  <a:schemeClr val="bg1"/>
                </a:solidFill>
              </a:rPr>
              <a:t>just do it! YOLO”)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90" y="1962018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01" y="3114146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88674"/>
            <a:ext cx="608478" cy="608478"/>
          </a:xfrm>
          <a:prstGeom prst="rect">
            <a:avLst/>
          </a:prstGeom>
          <a:effectLst>
            <a:glow rad="101600">
              <a:schemeClr val="accent3">
                <a:satMod val="175000"/>
                <a:alpha val="70000"/>
              </a:schemeClr>
            </a:glow>
          </a:effectLst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002" y="4188674"/>
            <a:ext cx="608478" cy="608478"/>
          </a:xfrm>
          <a:prstGeom prst="rect">
            <a:avLst/>
          </a:prstGeom>
          <a:effectLst>
            <a:glow rad="101600">
              <a:schemeClr val="accent2">
                <a:satMod val="175000"/>
                <a:alpha val="60000"/>
              </a:schemeClr>
            </a:glo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1063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Challenge: Causal </a:t>
            </a:r>
            <a:r>
              <a:rPr lang="en-US" sz="3300" b="1" dirty="0"/>
              <a:t>Consistency </a:t>
            </a:r>
            <a:r>
              <a:rPr lang="en-US" sz="3300" b="1" dirty="0" smtClean="0"/>
              <a:t>with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12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02529" y="2724079"/>
            <a:ext cx="1317543" cy="4183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3902529" y="3822050"/>
            <a:ext cx="1317543" cy="37050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1735056" y="1462952"/>
            <a:ext cx="1303347" cy="402979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objA.op</a:t>
            </a:r>
            <a:endParaRPr lang="en-US" sz="2800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5914475" y="2724079"/>
            <a:ext cx="1249813" cy="41836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objC.op</a:t>
            </a:r>
            <a:endParaRPr lang="en-US" sz="2800" baseline="-25000" dirty="0"/>
          </a:p>
        </p:txBody>
      </p:sp>
      <p:sp>
        <p:nvSpPr>
          <p:cNvPr id="208" name="Line 19"/>
          <p:cNvSpPr>
            <a:spLocks noChangeShapeType="1"/>
          </p:cNvSpPr>
          <p:nvPr/>
        </p:nvSpPr>
        <p:spPr bwMode="auto">
          <a:xfrm rot="10800000" flipH="1" flipV="1">
            <a:off x="2391228" y="1865931"/>
            <a:ext cx="2180771" cy="85814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" name="Line 19"/>
          <p:cNvSpPr>
            <a:spLocks noChangeShapeType="1"/>
          </p:cNvSpPr>
          <p:nvPr/>
        </p:nvSpPr>
        <p:spPr bwMode="auto">
          <a:xfrm rot="10800000" flipH="1" flipV="1">
            <a:off x="2391226" y="1870917"/>
            <a:ext cx="4167859" cy="85315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1" name="Line 19"/>
          <p:cNvSpPr>
            <a:spLocks noChangeShapeType="1"/>
          </p:cNvSpPr>
          <p:nvPr/>
        </p:nvSpPr>
        <p:spPr bwMode="auto">
          <a:xfrm rot="10800000" flipV="1">
            <a:off x="4572000" y="3142441"/>
            <a:ext cx="0" cy="679609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2" name="Line 19"/>
          <p:cNvSpPr>
            <a:spLocks noChangeShapeType="1"/>
          </p:cNvSpPr>
          <p:nvPr/>
        </p:nvSpPr>
        <p:spPr bwMode="auto">
          <a:xfrm rot="10800000" flipV="1">
            <a:off x="4616960" y="3142440"/>
            <a:ext cx="1986888" cy="63751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189965" y="862699"/>
            <a:ext cx="1918539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aseline="30000" dirty="0"/>
              <a:t>[PRACTI</a:t>
            </a:r>
            <a:r>
              <a:rPr lang="en-US" sz="2800" baseline="30000" dirty="0" smtClean="0"/>
              <a:t>, NSDI’06</a:t>
            </a:r>
            <a:r>
              <a:rPr lang="en-US" sz="2800" baseline="30000" dirty="0"/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132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Challenge: Causal </a:t>
            </a:r>
            <a:r>
              <a:rPr lang="en-US" sz="3300" b="1" dirty="0"/>
              <a:t>Consistency </a:t>
            </a:r>
            <a:r>
              <a:rPr lang="en-US" sz="3300" b="1" dirty="0" smtClean="0"/>
              <a:t>with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13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02529" y="2724079"/>
            <a:ext cx="1317543" cy="4183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3902529" y="3822050"/>
            <a:ext cx="1317543" cy="37050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1735056" y="1462952"/>
            <a:ext cx="1303347" cy="402979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objA.op</a:t>
            </a:r>
            <a:endParaRPr lang="en-US" sz="2800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5914475" y="2724079"/>
            <a:ext cx="1249813" cy="41836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objC.op</a:t>
            </a:r>
            <a:endParaRPr lang="en-US" sz="2800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1147320" y="1303313"/>
            <a:ext cx="4360784" cy="1964550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32" y="2677302"/>
            <a:ext cx="590561" cy="59056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" name="Line 19"/>
          <p:cNvSpPr>
            <a:spLocks noChangeShapeType="1"/>
          </p:cNvSpPr>
          <p:nvPr/>
        </p:nvSpPr>
        <p:spPr bwMode="auto">
          <a:xfrm rot="10800000" flipH="1" flipV="1">
            <a:off x="2391228" y="1865931"/>
            <a:ext cx="2180771" cy="85814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" name="Line 19"/>
          <p:cNvSpPr>
            <a:spLocks noChangeShapeType="1"/>
          </p:cNvSpPr>
          <p:nvPr/>
        </p:nvSpPr>
        <p:spPr bwMode="auto">
          <a:xfrm rot="10800000" flipH="1" flipV="1">
            <a:off x="2391226" y="1870917"/>
            <a:ext cx="4167859" cy="85315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1" name="Line 19"/>
          <p:cNvSpPr>
            <a:spLocks noChangeShapeType="1"/>
          </p:cNvSpPr>
          <p:nvPr/>
        </p:nvSpPr>
        <p:spPr bwMode="auto">
          <a:xfrm rot="10800000" flipV="1">
            <a:off x="4572000" y="3142441"/>
            <a:ext cx="0" cy="679609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2" name="Line 19"/>
          <p:cNvSpPr>
            <a:spLocks noChangeShapeType="1"/>
          </p:cNvSpPr>
          <p:nvPr/>
        </p:nvSpPr>
        <p:spPr bwMode="auto">
          <a:xfrm rot="10800000" flipV="1">
            <a:off x="4616960" y="3142440"/>
            <a:ext cx="1986888" cy="63751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Can 30"/>
          <p:cNvSpPr/>
          <p:nvPr/>
        </p:nvSpPr>
        <p:spPr>
          <a:xfrm>
            <a:off x="1021746" y="3058587"/>
            <a:ext cx="713312" cy="946477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objB</a:t>
            </a:r>
            <a:endParaRPr lang="en-US" sz="2800" i="1" dirty="0"/>
          </a:p>
        </p:txBody>
      </p:sp>
      <p:sp>
        <p:nvSpPr>
          <p:cNvPr id="25" name="Rectangle 24"/>
          <p:cNvSpPr/>
          <p:nvPr/>
        </p:nvSpPr>
        <p:spPr>
          <a:xfrm>
            <a:off x="7189965" y="862699"/>
            <a:ext cx="1918539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aseline="30000" dirty="0"/>
              <a:t>[PRACTI</a:t>
            </a:r>
            <a:r>
              <a:rPr lang="en-US" sz="2800" baseline="30000" dirty="0" smtClean="0"/>
              <a:t>, NSDI’06</a:t>
            </a:r>
            <a:r>
              <a:rPr lang="en-US" sz="2800" baseline="30000" dirty="0"/>
              <a:t>]</a:t>
            </a:r>
          </a:p>
        </p:txBody>
      </p:sp>
      <p:sp>
        <p:nvSpPr>
          <p:cNvPr id="2" name="Rectangle 1"/>
          <p:cNvSpPr/>
          <p:nvPr/>
        </p:nvSpPr>
        <p:spPr>
          <a:xfrm>
            <a:off x="1979712" y="2836371"/>
            <a:ext cx="1784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current state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1863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Challenge: Causal </a:t>
            </a:r>
            <a:r>
              <a:rPr lang="en-US" sz="3300" b="1" dirty="0"/>
              <a:t>Consistency </a:t>
            </a:r>
            <a:r>
              <a:rPr lang="en-US" sz="3300" b="1" dirty="0" smtClean="0"/>
              <a:t>with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14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02529" y="2724079"/>
            <a:ext cx="1317543" cy="4183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3902529" y="3822050"/>
            <a:ext cx="1317543" cy="37050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1735056" y="1462952"/>
            <a:ext cx="1303347" cy="402979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objA.op</a:t>
            </a:r>
            <a:endParaRPr lang="en-US" sz="2800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5914475" y="2724079"/>
            <a:ext cx="1249813" cy="41836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objC.op</a:t>
            </a:r>
            <a:endParaRPr lang="en-US" sz="2800" baseline="-25000" dirty="0"/>
          </a:p>
        </p:txBody>
      </p:sp>
      <p:sp>
        <p:nvSpPr>
          <p:cNvPr id="6" name="Rounded Rectangle 5"/>
          <p:cNvSpPr/>
          <p:nvPr/>
        </p:nvSpPr>
        <p:spPr>
          <a:xfrm>
            <a:off x="3379615" y="1303313"/>
            <a:ext cx="3928687" cy="2989783"/>
          </a:xfrm>
          <a:prstGeom prst="roundRect">
            <a:avLst/>
          </a:prstGeom>
          <a:solidFill>
            <a:schemeClr val="accent3">
              <a:alpha val="2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147320" y="1303313"/>
            <a:ext cx="4360784" cy="1964550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29" y="382943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32" y="2677302"/>
            <a:ext cx="590561" cy="59056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" name="Line 19"/>
          <p:cNvSpPr>
            <a:spLocks noChangeShapeType="1"/>
          </p:cNvSpPr>
          <p:nvPr/>
        </p:nvSpPr>
        <p:spPr bwMode="auto">
          <a:xfrm rot="10800000" flipH="1" flipV="1">
            <a:off x="2391228" y="1865931"/>
            <a:ext cx="2180771" cy="85814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" name="Line 19"/>
          <p:cNvSpPr>
            <a:spLocks noChangeShapeType="1"/>
          </p:cNvSpPr>
          <p:nvPr/>
        </p:nvSpPr>
        <p:spPr bwMode="auto">
          <a:xfrm rot="10800000" flipH="1" flipV="1">
            <a:off x="2391226" y="1870917"/>
            <a:ext cx="4167859" cy="85315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1" name="Line 19"/>
          <p:cNvSpPr>
            <a:spLocks noChangeShapeType="1"/>
          </p:cNvSpPr>
          <p:nvPr/>
        </p:nvSpPr>
        <p:spPr bwMode="auto">
          <a:xfrm rot="10800000" flipV="1">
            <a:off x="4572000" y="3142441"/>
            <a:ext cx="0" cy="679609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2" name="Line 19"/>
          <p:cNvSpPr>
            <a:spLocks noChangeShapeType="1"/>
          </p:cNvSpPr>
          <p:nvPr/>
        </p:nvSpPr>
        <p:spPr bwMode="auto">
          <a:xfrm rot="10800000" flipV="1">
            <a:off x="4616960" y="3142440"/>
            <a:ext cx="1986888" cy="63751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Can 30"/>
          <p:cNvSpPr/>
          <p:nvPr/>
        </p:nvSpPr>
        <p:spPr>
          <a:xfrm>
            <a:off x="1021746" y="3058587"/>
            <a:ext cx="713312" cy="946477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objB</a:t>
            </a:r>
            <a:endParaRPr lang="en-US" sz="2800" i="1" dirty="0"/>
          </a:p>
        </p:txBody>
      </p:sp>
      <p:sp>
        <p:nvSpPr>
          <p:cNvPr id="32" name="Can 31"/>
          <p:cNvSpPr/>
          <p:nvPr/>
        </p:nvSpPr>
        <p:spPr>
          <a:xfrm>
            <a:off x="3560503" y="4195768"/>
            <a:ext cx="684052" cy="910104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objB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/>
              <a:t>objC</a:t>
            </a:r>
            <a:endParaRPr lang="en-US" sz="2800" i="1" dirty="0"/>
          </a:p>
        </p:txBody>
      </p:sp>
      <p:sp>
        <p:nvSpPr>
          <p:cNvPr id="25" name="Rectangle 24"/>
          <p:cNvSpPr/>
          <p:nvPr/>
        </p:nvSpPr>
        <p:spPr>
          <a:xfrm>
            <a:off x="7189965" y="862699"/>
            <a:ext cx="1918539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aseline="30000" dirty="0"/>
              <a:t>[PRACTI</a:t>
            </a:r>
            <a:r>
              <a:rPr lang="en-US" sz="2800" baseline="30000" dirty="0" smtClean="0"/>
              <a:t>, NSDI’06</a:t>
            </a:r>
            <a:r>
              <a:rPr lang="en-US" sz="2800" baseline="30000" dirty="0"/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83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Challenge: Causal </a:t>
            </a:r>
            <a:r>
              <a:rPr lang="en-US" sz="3300" b="1" dirty="0"/>
              <a:t>Consistency </a:t>
            </a:r>
            <a:r>
              <a:rPr lang="en-US" sz="3300" b="1" dirty="0" smtClean="0"/>
              <a:t>with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15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02529" y="2724079"/>
            <a:ext cx="1317543" cy="4183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3902529" y="3822050"/>
            <a:ext cx="1317543" cy="37050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1735056" y="1462952"/>
            <a:ext cx="1303347" cy="402979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objA.op</a:t>
            </a:r>
            <a:endParaRPr lang="en-US" sz="2800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5914475" y="2724079"/>
            <a:ext cx="1249813" cy="41836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objC.op</a:t>
            </a:r>
            <a:endParaRPr lang="en-US" sz="2800" baseline="-25000" dirty="0"/>
          </a:p>
        </p:txBody>
      </p:sp>
      <p:sp>
        <p:nvSpPr>
          <p:cNvPr id="6" name="Rounded Rectangle 5"/>
          <p:cNvSpPr/>
          <p:nvPr/>
        </p:nvSpPr>
        <p:spPr>
          <a:xfrm>
            <a:off x="3379615" y="1303313"/>
            <a:ext cx="3928687" cy="2989783"/>
          </a:xfrm>
          <a:prstGeom prst="roundRect">
            <a:avLst/>
          </a:prstGeom>
          <a:solidFill>
            <a:schemeClr val="accent3">
              <a:alpha val="2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147320" y="1303313"/>
            <a:ext cx="4360784" cy="1964550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ounded Rectangle 200"/>
          <p:cNvSpPr/>
          <p:nvPr/>
        </p:nvSpPr>
        <p:spPr>
          <a:xfrm rot="16200000">
            <a:off x="2806206" y="-359830"/>
            <a:ext cx="2982969" cy="6309258"/>
          </a:xfrm>
          <a:custGeom>
            <a:avLst/>
            <a:gdLst>
              <a:gd name="connsiteX0" fmla="*/ 0 w 2681910"/>
              <a:gd name="connsiteY0" fmla="*/ 446994 h 7022049"/>
              <a:gd name="connsiteX1" fmla="*/ 446994 w 2681910"/>
              <a:gd name="connsiteY1" fmla="*/ 0 h 7022049"/>
              <a:gd name="connsiteX2" fmla="*/ 2234916 w 2681910"/>
              <a:gd name="connsiteY2" fmla="*/ 0 h 7022049"/>
              <a:gd name="connsiteX3" fmla="*/ 2681910 w 2681910"/>
              <a:gd name="connsiteY3" fmla="*/ 446994 h 7022049"/>
              <a:gd name="connsiteX4" fmla="*/ 2681910 w 2681910"/>
              <a:gd name="connsiteY4" fmla="*/ 6575055 h 7022049"/>
              <a:gd name="connsiteX5" fmla="*/ 2234916 w 2681910"/>
              <a:gd name="connsiteY5" fmla="*/ 7022049 h 7022049"/>
              <a:gd name="connsiteX6" fmla="*/ 446994 w 2681910"/>
              <a:gd name="connsiteY6" fmla="*/ 7022049 h 7022049"/>
              <a:gd name="connsiteX7" fmla="*/ 0 w 2681910"/>
              <a:gd name="connsiteY7" fmla="*/ 6575055 h 7022049"/>
              <a:gd name="connsiteX8" fmla="*/ 0 w 2681910"/>
              <a:gd name="connsiteY8" fmla="*/ 446994 h 7022049"/>
              <a:gd name="connsiteX0" fmla="*/ 0 w 2681910"/>
              <a:gd name="connsiteY0" fmla="*/ 446994 h 7022049"/>
              <a:gd name="connsiteX1" fmla="*/ 1361394 w 2681910"/>
              <a:gd name="connsiteY1" fmla="*/ 12700 h 7022049"/>
              <a:gd name="connsiteX2" fmla="*/ 2234916 w 2681910"/>
              <a:gd name="connsiteY2" fmla="*/ 0 h 7022049"/>
              <a:gd name="connsiteX3" fmla="*/ 2681910 w 2681910"/>
              <a:gd name="connsiteY3" fmla="*/ 446994 h 7022049"/>
              <a:gd name="connsiteX4" fmla="*/ 2681910 w 2681910"/>
              <a:gd name="connsiteY4" fmla="*/ 6575055 h 7022049"/>
              <a:gd name="connsiteX5" fmla="*/ 2234916 w 2681910"/>
              <a:gd name="connsiteY5" fmla="*/ 7022049 h 7022049"/>
              <a:gd name="connsiteX6" fmla="*/ 446994 w 2681910"/>
              <a:gd name="connsiteY6" fmla="*/ 7022049 h 7022049"/>
              <a:gd name="connsiteX7" fmla="*/ 0 w 2681910"/>
              <a:gd name="connsiteY7" fmla="*/ 6575055 h 7022049"/>
              <a:gd name="connsiteX8" fmla="*/ 0 w 2681910"/>
              <a:gd name="connsiteY8" fmla="*/ 446994 h 7022049"/>
              <a:gd name="connsiteX0" fmla="*/ 0 w 2681910"/>
              <a:gd name="connsiteY0" fmla="*/ 446994 h 7022049"/>
              <a:gd name="connsiteX1" fmla="*/ 1002038 w 2681910"/>
              <a:gd name="connsiteY1" fmla="*/ 4397914 h 7022049"/>
              <a:gd name="connsiteX2" fmla="*/ 1361394 w 2681910"/>
              <a:gd name="connsiteY2" fmla="*/ 12700 h 7022049"/>
              <a:gd name="connsiteX3" fmla="*/ 2234916 w 2681910"/>
              <a:gd name="connsiteY3" fmla="*/ 0 h 7022049"/>
              <a:gd name="connsiteX4" fmla="*/ 2681910 w 2681910"/>
              <a:gd name="connsiteY4" fmla="*/ 446994 h 7022049"/>
              <a:gd name="connsiteX5" fmla="*/ 2681910 w 2681910"/>
              <a:gd name="connsiteY5" fmla="*/ 6575055 h 7022049"/>
              <a:gd name="connsiteX6" fmla="*/ 2234916 w 2681910"/>
              <a:gd name="connsiteY6" fmla="*/ 7022049 h 7022049"/>
              <a:gd name="connsiteX7" fmla="*/ 446994 w 2681910"/>
              <a:gd name="connsiteY7" fmla="*/ 7022049 h 7022049"/>
              <a:gd name="connsiteX8" fmla="*/ 0 w 2681910"/>
              <a:gd name="connsiteY8" fmla="*/ 6575055 h 7022049"/>
              <a:gd name="connsiteX9" fmla="*/ 0 w 2681910"/>
              <a:gd name="connsiteY9" fmla="*/ 4469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374097 w 2694613"/>
              <a:gd name="connsiteY2" fmla="*/ 12700 h 7022049"/>
              <a:gd name="connsiteX3" fmla="*/ 2247619 w 2694613"/>
              <a:gd name="connsiteY3" fmla="*/ 0 h 7022049"/>
              <a:gd name="connsiteX4" fmla="*/ 2694613 w 2694613"/>
              <a:gd name="connsiteY4" fmla="*/ 446994 h 7022049"/>
              <a:gd name="connsiteX5" fmla="*/ 2694613 w 2694613"/>
              <a:gd name="connsiteY5" fmla="*/ 6575055 h 7022049"/>
              <a:gd name="connsiteX6" fmla="*/ 2247619 w 2694613"/>
              <a:gd name="connsiteY6" fmla="*/ 7022049 h 7022049"/>
              <a:gd name="connsiteX7" fmla="*/ 459697 w 2694613"/>
              <a:gd name="connsiteY7" fmla="*/ 7022049 h 7022049"/>
              <a:gd name="connsiteX8" fmla="*/ 12703 w 2694613"/>
              <a:gd name="connsiteY8" fmla="*/ 6575055 h 7022049"/>
              <a:gd name="connsiteX9" fmla="*/ 0 w 2694613"/>
              <a:gd name="connsiteY9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374097 w 2694613"/>
              <a:gd name="connsiteY2" fmla="*/ 12700 h 7022049"/>
              <a:gd name="connsiteX3" fmla="*/ 2247619 w 2694613"/>
              <a:gd name="connsiteY3" fmla="*/ 0 h 7022049"/>
              <a:gd name="connsiteX4" fmla="*/ 2694613 w 2694613"/>
              <a:gd name="connsiteY4" fmla="*/ 446994 h 7022049"/>
              <a:gd name="connsiteX5" fmla="*/ 2694613 w 2694613"/>
              <a:gd name="connsiteY5" fmla="*/ 6575055 h 7022049"/>
              <a:gd name="connsiteX6" fmla="*/ 2247619 w 2694613"/>
              <a:gd name="connsiteY6" fmla="*/ 7022049 h 7022049"/>
              <a:gd name="connsiteX7" fmla="*/ 459697 w 2694613"/>
              <a:gd name="connsiteY7" fmla="*/ 7022049 h 7022049"/>
              <a:gd name="connsiteX8" fmla="*/ 12703 w 2694613"/>
              <a:gd name="connsiteY8" fmla="*/ 6575055 h 7022049"/>
              <a:gd name="connsiteX9" fmla="*/ 0 w 2694613"/>
              <a:gd name="connsiteY9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180694 w 2694613"/>
              <a:gd name="connsiteY2" fmla="*/ 3254918 h 7022049"/>
              <a:gd name="connsiteX3" fmla="*/ 1374097 w 2694613"/>
              <a:gd name="connsiteY3" fmla="*/ 1270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374097 w 2694613"/>
              <a:gd name="connsiteY3" fmla="*/ 1270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525193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633118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176630 w 2694613"/>
              <a:gd name="connsiteY1" fmla="*/ 4156613 h 7022049"/>
              <a:gd name="connsiteX2" fmla="*/ 1493679 w 2694613"/>
              <a:gd name="connsiteY2" fmla="*/ 3254921 h 7022049"/>
              <a:gd name="connsiteX3" fmla="*/ 1633118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515290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1 w 2515290"/>
              <a:gd name="connsiteY1" fmla="*/ 4523274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393856 h 7027969"/>
              <a:gd name="connsiteX1" fmla="*/ 1176631 w 2515290"/>
              <a:gd name="connsiteY1" fmla="*/ 4523274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393856 h 7027969"/>
              <a:gd name="connsiteX0" fmla="*/ 0 w 2523384"/>
              <a:gd name="connsiteY0" fmla="*/ 5712158 h 7027969"/>
              <a:gd name="connsiteX1" fmla="*/ 1184725 w 2523384"/>
              <a:gd name="connsiteY1" fmla="*/ 4523274 h 7027969"/>
              <a:gd name="connsiteX2" fmla="*/ 1445112 w 2523384"/>
              <a:gd name="connsiteY2" fmla="*/ 4143148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45112 w 2523384"/>
              <a:gd name="connsiteY2" fmla="*/ 4143148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28923 w 2523384"/>
              <a:gd name="connsiteY2" fmla="*/ 4429620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903139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903139 h 7027969"/>
              <a:gd name="connsiteX0" fmla="*/ 0 w 2523384"/>
              <a:gd name="connsiteY0" fmla="*/ 5966800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966800 h 7027969"/>
              <a:gd name="connsiteX0" fmla="*/ 11581 w 2534965"/>
              <a:gd name="connsiteY0" fmla="*/ 5966800 h 7027969"/>
              <a:gd name="connsiteX1" fmla="*/ 1196306 w 2534965"/>
              <a:gd name="connsiteY1" fmla="*/ 5043167 h 7027969"/>
              <a:gd name="connsiteX2" fmla="*/ 1440504 w 2534965"/>
              <a:gd name="connsiteY2" fmla="*/ 4705482 h 7027969"/>
              <a:gd name="connsiteX3" fmla="*/ 1652793 w 2534965"/>
              <a:gd name="connsiteY3" fmla="*/ 5920 h 7027969"/>
              <a:gd name="connsiteX4" fmla="*/ 2267294 w 2534965"/>
              <a:gd name="connsiteY4" fmla="*/ 5920 h 7027969"/>
              <a:gd name="connsiteX5" fmla="*/ 2534965 w 2534965"/>
              <a:gd name="connsiteY5" fmla="*/ 452914 h 7027969"/>
              <a:gd name="connsiteX6" fmla="*/ 2523010 w 2534965"/>
              <a:gd name="connsiteY6" fmla="*/ 6595733 h 7027969"/>
              <a:gd name="connsiteX7" fmla="*/ 2267294 w 2534965"/>
              <a:gd name="connsiteY7" fmla="*/ 7027969 h 7027969"/>
              <a:gd name="connsiteX8" fmla="*/ 479372 w 2534965"/>
              <a:gd name="connsiteY8" fmla="*/ 7027969 h 7027969"/>
              <a:gd name="connsiteX9" fmla="*/ 0 w 2534965"/>
              <a:gd name="connsiteY9" fmla="*/ 6580976 h 7027969"/>
              <a:gd name="connsiteX10" fmla="*/ 11581 w 2534965"/>
              <a:gd name="connsiteY10" fmla="*/ 5966800 h 7027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34965" h="7027969">
                <a:moveTo>
                  <a:pt x="11581" y="5966800"/>
                </a:moveTo>
                <a:cubicBezTo>
                  <a:pt x="13487" y="4935077"/>
                  <a:pt x="969407" y="5115549"/>
                  <a:pt x="1196306" y="5043167"/>
                </a:cubicBezTo>
                <a:cubicBezTo>
                  <a:pt x="1452448" y="4892713"/>
                  <a:pt x="1386006" y="4950098"/>
                  <a:pt x="1440504" y="4705482"/>
                </a:cubicBezTo>
                <a:cubicBezTo>
                  <a:pt x="1484207" y="3974618"/>
                  <a:pt x="1340065" y="391276"/>
                  <a:pt x="1652793" y="5920"/>
                </a:cubicBezTo>
                <a:cubicBezTo>
                  <a:pt x="1997930" y="-7400"/>
                  <a:pt x="2062460" y="5920"/>
                  <a:pt x="2267294" y="5920"/>
                </a:cubicBezTo>
                <a:cubicBezTo>
                  <a:pt x="2514162" y="5920"/>
                  <a:pt x="2534965" y="206046"/>
                  <a:pt x="2534965" y="452914"/>
                </a:cubicBezTo>
                <a:lnTo>
                  <a:pt x="2523010" y="6595733"/>
                </a:lnTo>
                <a:cubicBezTo>
                  <a:pt x="2523010" y="6842601"/>
                  <a:pt x="2514162" y="7027969"/>
                  <a:pt x="2267294" y="7027969"/>
                </a:cubicBezTo>
                <a:lnTo>
                  <a:pt x="479372" y="7027969"/>
                </a:lnTo>
                <a:cubicBezTo>
                  <a:pt x="232504" y="7027969"/>
                  <a:pt x="0" y="6827844"/>
                  <a:pt x="0" y="6580976"/>
                </a:cubicBezTo>
                <a:lnTo>
                  <a:pt x="11581" y="5966800"/>
                </a:lnTo>
                <a:close/>
              </a:path>
            </a:pathLst>
          </a:custGeom>
          <a:solidFill>
            <a:schemeClr val="accent2">
              <a:alpha val="1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3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717032"/>
            <a:ext cx="590561" cy="59056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29" y="382943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32" y="2677302"/>
            <a:ext cx="590561" cy="59056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" name="Line 19"/>
          <p:cNvSpPr>
            <a:spLocks noChangeShapeType="1"/>
          </p:cNvSpPr>
          <p:nvPr/>
        </p:nvSpPr>
        <p:spPr bwMode="auto">
          <a:xfrm rot="10800000" flipH="1" flipV="1">
            <a:off x="2391228" y="1865931"/>
            <a:ext cx="2180771" cy="85814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" name="Line 19"/>
          <p:cNvSpPr>
            <a:spLocks noChangeShapeType="1"/>
          </p:cNvSpPr>
          <p:nvPr/>
        </p:nvSpPr>
        <p:spPr bwMode="auto">
          <a:xfrm rot="10800000" flipH="1" flipV="1">
            <a:off x="2391226" y="1870917"/>
            <a:ext cx="4167859" cy="85315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1" name="Line 19"/>
          <p:cNvSpPr>
            <a:spLocks noChangeShapeType="1"/>
          </p:cNvSpPr>
          <p:nvPr/>
        </p:nvSpPr>
        <p:spPr bwMode="auto">
          <a:xfrm rot="10800000" flipV="1">
            <a:off x="4572000" y="3142441"/>
            <a:ext cx="0" cy="679609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2" name="Line 19"/>
          <p:cNvSpPr>
            <a:spLocks noChangeShapeType="1"/>
          </p:cNvSpPr>
          <p:nvPr/>
        </p:nvSpPr>
        <p:spPr bwMode="auto">
          <a:xfrm rot="10800000" flipV="1">
            <a:off x="4616960" y="3142440"/>
            <a:ext cx="1986888" cy="63751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Can 29"/>
          <p:cNvSpPr/>
          <p:nvPr/>
        </p:nvSpPr>
        <p:spPr>
          <a:xfrm>
            <a:off x="7887320" y="3767208"/>
            <a:ext cx="789135" cy="1029944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objC</a:t>
            </a:r>
            <a:endParaRPr lang="en-US" sz="2800" i="1" dirty="0"/>
          </a:p>
        </p:txBody>
      </p:sp>
      <p:sp>
        <p:nvSpPr>
          <p:cNvPr id="31" name="Can 30"/>
          <p:cNvSpPr/>
          <p:nvPr/>
        </p:nvSpPr>
        <p:spPr>
          <a:xfrm>
            <a:off x="1021746" y="3058587"/>
            <a:ext cx="713312" cy="946477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objB</a:t>
            </a:r>
            <a:endParaRPr lang="en-US" sz="2800" i="1" dirty="0"/>
          </a:p>
        </p:txBody>
      </p:sp>
      <p:sp>
        <p:nvSpPr>
          <p:cNvPr id="32" name="Can 31"/>
          <p:cNvSpPr/>
          <p:nvPr/>
        </p:nvSpPr>
        <p:spPr>
          <a:xfrm>
            <a:off x="3560503" y="4195768"/>
            <a:ext cx="684052" cy="910104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objB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/>
              <a:t>objC</a:t>
            </a:r>
            <a:endParaRPr lang="en-US" sz="2800" i="1" dirty="0"/>
          </a:p>
        </p:txBody>
      </p:sp>
      <p:sp>
        <p:nvSpPr>
          <p:cNvPr id="25" name="Rectangle 24"/>
          <p:cNvSpPr/>
          <p:nvPr/>
        </p:nvSpPr>
        <p:spPr>
          <a:xfrm>
            <a:off x="7189965" y="862699"/>
            <a:ext cx="1918539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aseline="30000" dirty="0"/>
              <a:t>[PRACTI</a:t>
            </a:r>
            <a:r>
              <a:rPr lang="en-US" sz="2800" baseline="30000" dirty="0" smtClean="0"/>
              <a:t>, NSDI’06</a:t>
            </a:r>
            <a:r>
              <a:rPr lang="en-US" sz="2800" baseline="30000" dirty="0"/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67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Challenge: Causal </a:t>
            </a:r>
            <a:r>
              <a:rPr lang="en-US" sz="3300" b="1" dirty="0"/>
              <a:t>Consistency </a:t>
            </a:r>
            <a:r>
              <a:rPr lang="en-US" sz="3300" b="1" dirty="0" smtClean="0"/>
              <a:t>with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16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02529" y="2724079"/>
            <a:ext cx="1317543" cy="4183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3902529" y="3822050"/>
            <a:ext cx="1317543" cy="37050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1735056" y="1462952"/>
            <a:ext cx="1303347" cy="402979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objA.op</a:t>
            </a:r>
            <a:endParaRPr lang="en-US" sz="2800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5914475" y="2724079"/>
            <a:ext cx="1249813" cy="41836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objC.op</a:t>
            </a:r>
            <a:endParaRPr lang="en-US" sz="2800" baseline="-25000" dirty="0"/>
          </a:p>
        </p:txBody>
      </p:sp>
      <p:sp>
        <p:nvSpPr>
          <p:cNvPr id="6" name="Rounded Rectangle 5"/>
          <p:cNvSpPr/>
          <p:nvPr/>
        </p:nvSpPr>
        <p:spPr>
          <a:xfrm>
            <a:off x="3379615" y="1303313"/>
            <a:ext cx="3928687" cy="2989783"/>
          </a:xfrm>
          <a:prstGeom prst="roundRect">
            <a:avLst/>
          </a:prstGeom>
          <a:solidFill>
            <a:schemeClr val="accent3">
              <a:alpha val="2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147320" y="1303313"/>
            <a:ext cx="4360784" cy="1964550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ounded Rectangle 200"/>
          <p:cNvSpPr/>
          <p:nvPr/>
        </p:nvSpPr>
        <p:spPr>
          <a:xfrm rot="16200000">
            <a:off x="2806206" y="-359830"/>
            <a:ext cx="2982969" cy="6309258"/>
          </a:xfrm>
          <a:custGeom>
            <a:avLst/>
            <a:gdLst>
              <a:gd name="connsiteX0" fmla="*/ 0 w 2681910"/>
              <a:gd name="connsiteY0" fmla="*/ 446994 h 7022049"/>
              <a:gd name="connsiteX1" fmla="*/ 446994 w 2681910"/>
              <a:gd name="connsiteY1" fmla="*/ 0 h 7022049"/>
              <a:gd name="connsiteX2" fmla="*/ 2234916 w 2681910"/>
              <a:gd name="connsiteY2" fmla="*/ 0 h 7022049"/>
              <a:gd name="connsiteX3" fmla="*/ 2681910 w 2681910"/>
              <a:gd name="connsiteY3" fmla="*/ 446994 h 7022049"/>
              <a:gd name="connsiteX4" fmla="*/ 2681910 w 2681910"/>
              <a:gd name="connsiteY4" fmla="*/ 6575055 h 7022049"/>
              <a:gd name="connsiteX5" fmla="*/ 2234916 w 2681910"/>
              <a:gd name="connsiteY5" fmla="*/ 7022049 h 7022049"/>
              <a:gd name="connsiteX6" fmla="*/ 446994 w 2681910"/>
              <a:gd name="connsiteY6" fmla="*/ 7022049 h 7022049"/>
              <a:gd name="connsiteX7" fmla="*/ 0 w 2681910"/>
              <a:gd name="connsiteY7" fmla="*/ 6575055 h 7022049"/>
              <a:gd name="connsiteX8" fmla="*/ 0 w 2681910"/>
              <a:gd name="connsiteY8" fmla="*/ 446994 h 7022049"/>
              <a:gd name="connsiteX0" fmla="*/ 0 w 2681910"/>
              <a:gd name="connsiteY0" fmla="*/ 446994 h 7022049"/>
              <a:gd name="connsiteX1" fmla="*/ 1361394 w 2681910"/>
              <a:gd name="connsiteY1" fmla="*/ 12700 h 7022049"/>
              <a:gd name="connsiteX2" fmla="*/ 2234916 w 2681910"/>
              <a:gd name="connsiteY2" fmla="*/ 0 h 7022049"/>
              <a:gd name="connsiteX3" fmla="*/ 2681910 w 2681910"/>
              <a:gd name="connsiteY3" fmla="*/ 446994 h 7022049"/>
              <a:gd name="connsiteX4" fmla="*/ 2681910 w 2681910"/>
              <a:gd name="connsiteY4" fmla="*/ 6575055 h 7022049"/>
              <a:gd name="connsiteX5" fmla="*/ 2234916 w 2681910"/>
              <a:gd name="connsiteY5" fmla="*/ 7022049 h 7022049"/>
              <a:gd name="connsiteX6" fmla="*/ 446994 w 2681910"/>
              <a:gd name="connsiteY6" fmla="*/ 7022049 h 7022049"/>
              <a:gd name="connsiteX7" fmla="*/ 0 w 2681910"/>
              <a:gd name="connsiteY7" fmla="*/ 6575055 h 7022049"/>
              <a:gd name="connsiteX8" fmla="*/ 0 w 2681910"/>
              <a:gd name="connsiteY8" fmla="*/ 446994 h 7022049"/>
              <a:gd name="connsiteX0" fmla="*/ 0 w 2681910"/>
              <a:gd name="connsiteY0" fmla="*/ 446994 h 7022049"/>
              <a:gd name="connsiteX1" fmla="*/ 1002038 w 2681910"/>
              <a:gd name="connsiteY1" fmla="*/ 4397914 h 7022049"/>
              <a:gd name="connsiteX2" fmla="*/ 1361394 w 2681910"/>
              <a:gd name="connsiteY2" fmla="*/ 12700 h 7022049"/>
              <a:gd name="connsiteX3" fmla="*/ 2234916 w 2681910"/>
              <a:gd name="connsiteY3" fmla="*/ 0 h 7022049"/>
              <a:gd name="connsiteX4" fmla="*/ 2681910 w 2681910"/>
              <a:gd name="connsiteY4" fmla="*/ 446994 h 7022049"/>
              <a:gd name="connsiteX5" fmla="*/ 2681910 w 2681910"/>
              <a:gd name="connsiteY5" fmla="*/ 6575055 h 7022049"/>
              <a:gd name="connsiteX6" fmla="*/ 2234916 w 2681910"/>
              <a:gd name="connsiteY6" fmla="*/ 7022049 h 7022049"/>
              <a:gd name="connsiteX7" fmla="*/ 446994 w 2681910"/>
              <a:gd name="connsiteY7" fmla="*/ 7022049 h 7022049"/>
              <a:gd name="connsiteX8" fmla="*/ 0 w 2681910"/>
              <a:gd name="connsiteY8" fmla="*/ 6575055 h 7022049"/>
              <a:gd name="connsiteX9" fmla="*/ 0 w 2681910"/>
              <a:gd name="connsiteY9" fmla="*/ 4469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374097 w 2694613"/>
              <a:gd name="connsiteY2" fmla="*/ 12700 h 7022049"/>
              <a:gd name="connsiteX3" fmla="*/ 2247619 w 2694613"/>
              <a:gd name="connsiteY3" fmla="*/ 0 h 7022049"/>
              <a:gd name="connsiteX4" fmla="*/ 2694613 w 2694613"/>
              <a:gd name="connsiteY4" fmla="*/ 446994 h 7022049"/>
              <a:gd name="connsiteX5" fmla="*/ 2694613 w 2694613"/>
              <a:gd name="connsiteY5" fmla="*/ 6575055 h 7022049"/>
              <a:gd name="connsiteX6" fmla="*/ 2247619 w 2694613"/>
              <a:gd name="connsiteY6" fmla="*/ 7022049 h 7022049"/>
              <a:gd name="connsiteX7" fmla="*/ 459697 w 2694613"/>
              <a:gd name="connsiteY7" fmla="*/ 7022049 h 7022049"/>
              <a:gd name="connsiteX8" fmla="*/ 12703 w 2694613"/>
              <a:gd name="connsiteY8" fmla="*/ 6575055 h 7022049"/>
              <a:gd name="connsiteX9" fmla="*/ 0 w 2694613"/>
              <a:gd name="connsiteY9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374097 w 2694613"/>
              <a:gd name="connsiteY2" fmla="*/ 12700 h 7022049"/>
              <a:gd name="connsiteX3" fmla="*/ 2247619 w 2694613"/>
              <a:gd name="connsiteY3" fmla="*/ 0 h 7022049"/>
              <a:gd name="connsiteX4" fmla="*/ 2694613 w 2694613"/>
              <a:gd name="connsiteY4" fmla="*/ 446994 h 7022049"/>
              <a:gd name="connsiteX5" fmla="*/ 2694613 w 2694613"/>
              <a:gd name="connsiteY5" fmla="*/ 6575055 h 7022049"/>
              <a:gd name="connsiteX6" fmla="*/ 2247619 w 2694613"/>
              <a:gd name="connsiteY6" fmla="*/ 7022049 h 7022049"/>
              <a:gd name="connsiteX7" fmla="*/ 459697 w 2694613"/>
              <a:gd name="connsiteY7" fmla="*/ 7022049 h 7022049"/>
              <a:gd name="connsiteX8" fmla="*/ 12703 w 2694613"/>
              <a:gd name="connsiteY8" fmla="*/ 6575055 h 7022049"/>
              <a:gd name="connsiteX9" fmla="*/ 0 w 2694613"/>
              <a:gd name="connsiteY9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180694 w 2694613"/>
              <a:gd name="connsiteY2" fmla="*/ 3254918 h 7022049"/>
              <a:gd name="connsiteX3" fmla="*/ 1374097 w 2694613"/>
              <a:gd name="connsiteY3" fmla="*/ 1270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374097 w 2694613"/>
              <a:gd name="connsiteY3" fmla="*/ 1270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525193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633118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176630 w 2694613"/>
              <a:gd name="connsiteY1" fmla="*/ 4156613 h 7022049"/>
              <a:gd name="connsiteX2" fmla="*/ 1493679 w 2694613"/>
              <a:gd name="connsiteY2" fmla="*/ 3254921 h 7022049"/>
              <a:gd name="connsiteX3" fmla="*/ 1633118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515290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1 w 2515290"/>
              <a:gd name="connsiteY1" fmla="*/ 4523274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393856 h 7027969"/>
              <a:gd name="connsiteX1" fmla="*/ 1176631 w 2515290"/>
              <a:gd name="connsiteY1" fmla="*/ 4523274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393856 h 7027969"/>
              <a:gd name="connsiteX0" fmla="*/ 0 w 2523384"/>
              <a:gd name="connsiteY0" fmla="*/ 5712158 h 7027969"/>
              <a:gd name="connsiteX1" fmla="*/ 1184725 w 2523384"/>
              <a:gd name="connsiteY1" fmla="*/ 4523274 h 7027969"/>
              <a:gd name="connsiteX2" fmla="*/ 1445112 w 2523384"/>
              <a:gd name="connsiteY2" fmla="*/ 4143148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45112 w 2523384"/>
              <a:gd name="connsiteY2" fmla="*/ 4143148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28923 w 2523384"/>
              <a:gd name="connsiteY2" fmla="*/ 4429620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903139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903139 h 7027969"/>
              <a:gd name="connsiteX0" fmla="*/ 0 w 2523384"/>
              <a:gd name="connsiteY0" fmla="*/ 5966800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966800 h 7027969"/>
              <a:gd name="connsiteX0" fmla="*/ 11581 w 2534965"/>
              <a:gd name="connsiteY0" fmla="*/ 5966800 h 7027969"/>
              <a:gd name="connsiteX1" fmla="*/ 1196306 w 2534965"/>
              <a:gd name="connsiteY1" fmla="*/ 5043167 h 7027969"/>
              <a:gd name="connsiteX2" fmla="*/ 1440504 w 2534965"/>
              <a:gd name="connsiteY2" fmla="*/ 4705482 h 7027969"/>
              <a:gd name="connsiteX3" fmla="*/ 1652793 w 2534965"/>
              <a:gd name="connsiteY3" fmla="*/ 5920 h 7027969"/>
              <a:gd name="connsiteX4" fmla="*/ 2267294 w 2534965"/>
              <a:gd name="connsiteY4" fmla="*/ 5920 h 7027969"/>
              <a:gd name="connsiteX5" fmla="*/ 2534965 w 2534965"/>
              <a:gd name="connsiteY5" fmla="*/ 452914 h 7027969"/>
              <a:gd name="connsiteX6" fmla="*/ 2523010 w 2534965"/>
              <a:gd name="connsiteY6" fmla="*/ 6595733 h 7027969"/>
              <a:gd name="connsiteX7" fmla="*/ 2267294 w 2534965"/>
              <a:gd name="connsiteY7" fmla="*/ 7027969 h 7027969"/>
              <a:gd name="connsiteX8" fmla="*/ 479372 w 2534965"/>
              <a:gd name="connsiteY8" fmla="*/ 7027969 h 7027969"/>
              <a:gd name="connsiteX9" fmla="*/ 0 w 2534965"/>
              <a:gd name="connsiteY9" fmla="*/ 6580976 h 7027969"/>
              <a:gd name="connsiteX10" fmla="*/ 11581 w 2534965"/>
              <a:gd name="connsiteY10" fmla="*/ 5966800 h 7027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34965" h="7027969">
                <a:moveTo>
                  <a:pt x="11581" y="5966800"/>
                </a:moveTo>
                <a:cubicBezTo>
                  <a:pt x="13487" y="4935077"/>
                  <a:pt x="969407" y="5115549"/>
                  <a:pt x="1196306" y="5043167"/>
                </a:cubicBezTo>
                <a:cubicBezTo>
                  <a:pt x="1452448" y="4892713"/>
                  <a:pt x="1386006" y="4950098"/>
                  <a:pt x="1440504" y="4705482"/>
                </a:cubicBezTo>
                <a:cubicBezTo>
                  <a:pt x="1484207" y="3974618"/>
                  <a:pt x="1340065" y="391276"/>
                  <a:pt x="1652793" y="5920"/>
                </a:cubicBezTo>
                <a:cubicBezTo>
                  <a:pt x="1997930" y="-7400"/>
                  <a:pt x="2062460" y="5920"/>
                  <a:pt x="2267294" y="5920"/>
                </a:cubicBezTo>
                <a:cubicBezTo>
                  <a:pt x="2514162" y="5920"/>
                  <a:pt x="2534965" y="206046"/>
                  <a:pt x="2534965" y="452914"/>
                </a:cubicBezTo>
                <a:lnTo>
                  <a:pt x="2523010" y="6595733"/>
                </a:lnTo>
                <a:cubicBezTo>
                  <a:pt x="2523010" y="6842601"/>
                  <a:pt x="2514162" y="7027969"/>
                  <a:pt x="2267294" y="7027969"/>
                </a:cubicBezTo>
                <a:lnTo>
                  <a:pt x="479372" y="7027969"/>
                </a:lnTo>
                <a:cubicBezTo>
                  <a:pt x="232504" y="7027969"/>
                  <a:pt x="0" y="6827844"/>
                  <a:pt x="0" y="6580976"/>
                </a:cubicBezTo>
                <a:lnTo>
                  <a:pt x="11581" y="5966800"/>
                </a:lnTo>
                <a:close/>
              </a:path>
            </a:pathLst>
          </a:custGeom>
          <a:solidFill>
            <a:schemeClr val="accent2">
              <a:alpha val="1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4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29" y="382943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32" y="2677302"/>
            <a:ext cx="590561" cy="59056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" name="Line 19"/>
          <p:cNvSpPr>
            <a:spLocks noChangeShapeType="1"/>
          </p:cNvSpPr>
          <p:nvPr/>
        </p:nvSpPr>
        <p:spPr bwMode="auto">
          <a:xfrm rot="10800000" flipH="1" flipV="1">
            <a:off x="2391228" y="1865931"/>
            <a:ext cx="2180771" cy="85814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" name="Line 19"/>
          <p:cNvSpPr>
            <a:spLocks noChangeShapeType="1"/>
          </p:cNvSpPr>
          <p:nvPr/>
        </p:nvSpPr>
        <p:spPr bwMode="auto">
          <a:xfrm rot="10800000" flipH="1" flipV="1">
            <a:off x="2391226" y="1870917"/>
            <a:ext cx="4167859" cy="85315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1" name="Line 19"/>
          <p:cNvSpPr>
            <a:spLocks noChangeShapeType="1"/>
          </p:cNvSpPr>
          <p:nvPr/>
        </p:nvSpPr>
        <p:spPr bwMode="auto">
          <a:xfrm rot="10800000" flipV="1">
            <a:off x="4572000" y="3142441"/>
            <a:ext cx="0" cy="679609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2" name="Line 19"/>
          <p:cNvSpPr>
            <a:spLocks noChangeShapeType="1"/>
          </p:cNvSpPr>
          <p:nvPr/>
        </p:nvSpPr>
        <p:spPr bwMode="auto">
          <a:xfrm rot="10800000" flipV="1">
            <a:off x="4616960" y="3142440"/>
            <a:ext cx="1986888" cy="63751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Can 30"/>
          <p:cNvSpPr/>
          <p:nvPr/>
        </p:nvSpPr>
        <p:spPr>
          <a:xfrm>
            <a:off x="1021746" y="3058587"/>
            <a:ext cx="713312" cy="946477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objB</a:t>
            </a:r>
            <a:endParaRPr lang="en-US" sz="2800" i="1" dirty="0"/>
          </a:p>
        </p:txBody>
      </p:sp>
      <p:sp>
        <p:nvSpPr>
          <p:cNvPr id="32" name="Can 31"/>
          <p:cNvSpPr/>
          <p:nvPr/>
        </p:nvSpPr>
        <p:spPr>
          <a:xfrm>
            <a:off x="3560503" y="4195768"/>
            <a:ext cx="684052" cy="910104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objB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/>
              <a:t>objC</a:t>
            </a:r>
            <a:endParaRPr lang="en-US" sz="2800" i="1" dirty="0"/>
          </a:p>
        </p:txBody>
      </p:sp>
      <p:sp>
        <p:nvSpPr>
          <p:cNvPr id="4" name="Down Arrow 3"/>
          <p:cNvSpPr/>
          <p:nvPr/>
        </p:nvSpPr>
        <p:spPr>
          <a:xfrm rot="7282654">
            <a:off x="2582460" y="3062039"/>
            <a:ext cx="197801" cy="199967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189965" y="862699"/>
            <a:ext cx="1918539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aseline="30000" dirty="0"/>
              <a:t>[PRACTI</a:t>
            </a:r>
            <a:r>
              <a:rPr lang="en-US" sz="2800" baseline="30000" dirty="0" smtClean="0"/>
              <a:t>, NSDI’06</a:t>
            </a:r>
            <a:r>
              <a:rPr lang="en-US" sz="2800" baseline="30000" dirty="0"/>
              <a:t>]</a:t>
            </a:r>
          </a:p>
        </p:txBody>
      </p:sp>
      <p:pic>
        <p:nvPicPr>
          <p:cNvPr id="24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717032"/>
            <a:ext cx="590561" cy="59056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Can 26"/>
          <p:cNvSpPr/>
          <p:nvPr/>
        </p:nvSpPr>
        <p:spPr>
          <a:xfrm>
            <a:off x="7887320" y="3767208"/>
            <a:ext cx="789135" cy="1029944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objC</a:t>
            </a:r>
            <a:endParaRPr lang="en-US" sz="28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873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Challenge: Causal </a:t>
            </a:r>
            <a:r>
              <a:rPr lang="en-US" sz="3300" b="1" dirty="0"/>
              <a:t>Consistency </a:t>
            </a:r>
            <a:r>
              <a:rPr lang="en-US" sz="3300" b="1" dirty="0" smtClean="0"/>
              <a:t>with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17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02529" y="2724079"/>
            <a:ext cx="1317543" cy="4183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3902529" y="3822050"/>
            <a:ext cx="1317543" cy="37050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1735056" y="1462952"/>
            <a:ext cx="1303347" cy="402979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objA.op</a:t>
            </a:r>
            <a:endParaRPr lang="en-US" sz="2800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5914475" y="2724079"/>
            <a:ext cx="1249813" cy="41836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objC.op</a:t>
            </a:r>
            <a:endParaRPr lang="en-US" sz="2800" baseline="-25000" dirty="0"/>
          </a:p>
        </p:txBody>
      </p:sp>
      <p:sp>
        <p:nvSpPr>
          <p:cNvPr id="6" name="Rounded Rectangle 5"/>
          <p:cNvSpPr/>
          <p:nvPr/>
        </p:nvSpPr>
        <p:spPr>
          <a:xfrm>
            <a:off x="3379615" y="1303313"/>
            <a:ext cx="3928687" cy="2989783"/>
          </a:xfrm>
          <a:prstGeom prst="roundRect">
            <a:avLst/>
          </a:prstGeom>
          <a:solidFill>
            <a:schemeClr val="accent3">
              <a:alpha val="2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147320" y="1303313"/>
            <a:ext cx="4360784" cy="1964550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ounded Rectangle 200"/>
          <p:cNvSpPr/>
          <p:nvPr/>
        </p:nvSpPr>
        <p:spPr>
          <a:xfrm rot="16200000">
            <a:off x="2806206" y="-359830"/>
            <a:ext cx="2982969" cy="6309258"/>
          </a:xfrm>
          <a:custGeom>
            <a:avLst/>
            <a:gdLst>
              <a:gd name="connsiteX0" fmla="*/ 0 w 2681910"/>
              <a:gd name="connsiteY0" fmla="*/ 446994 h 7022049"/>
              <a:gd name="connsiteX1" fmla="*/ 446994 w 2681910"/>
              <a:gd name="connsiteY1" fmla="*/ 0 h 7022049"/>
              <a:gd name="connsiteX2" fmla="*/ 2234916 w 2681910"/>
              <a:gd name="connsiteY2" fmla="*/ 0 h 7022049"/>
              <a:gd name="connsiteX3" fmla="*/ 2681910 w 2681910"/>
              <a:gd name="connsiteY3" fmla="*/ 446994 h 7022049"/>
              <a:gd name="connsiteX4" fmla="*/ 2681910 w 2681910"/>
              <a:gd name="connsiteY4" fmla="*/ 6575055 h 7022049"/>
              <a:gd name="connsiteX5" fmla="*/ 2234916 w 2681910"/>
              <a:gd name="connsiteY5" fmla="*/ 7022049 h 7022049"/>
              <a:gd name="connsiteX6" fmla="*/ 446994 w 2681910"/>
              <a:gd name="connsiteY6" fmla="*/ 7022049 h 7022049"/>
              <a:gd name="connsiteX7" fmla="*/ 0 w 2681910"/>
              <a:gd name="connsiteY7" fmla="*/ 6575055 h 7022049"/>
              <a:gd name="connsiteX8" fmla="*/ 0 w 2681910"/>
              <a:gd name="connsiteY8" fmla="*/ 446994 h 7022049"/>
              <a:gd name="connsiteX0" fmla="*/ 0 w 2681910"/>
              <a:gd name="connsiteY0" fmla="*/ 446994 h 7022049"/>
              <a:gd name="connsiteX1" fmla="*/ 1361394 w 2681910"/>
              <a:gd name="connsiteY1" fmla="*/ 12700 h 7022049"/>
              <a:gd name="connsiteX2" fmla="*/ 2234916 w 2681910"/>
              <a:gd name="connsiteY2" fmla="*/ 0 h 7022049"/>
              <a:gd name="connsiteX3" fmla="*/ 2681910 w 2681910"/>
              <a:gd name="connsiteY3" fmla="*/ 446994 h 7022049"/>
              <a:gd name="connsiteX4" fmla="*/ 2681910 w 2681910"/>
              <a:gd name="connsiteY4" fmla="*/ 6575055 h 7022049"/>
              <a:gd name="connsiteX5" fmla="*/ 2234916 w 2681910"/>
              <a:gd name="connsiteY5" fmla="*/ 7022049 h 7022049"/>
              <a:gd name="connsiteX6" fmla="*/ 446994 w 2681910"/>
              <a:gd name="connsiteY6" fmla="*/ 7022049 h 7022049"/>
              <a:gd name="connsiteX7" fmla="*/ 0 w 2681910"/>
              <a:gd name="connsiteY7" fmla="*/ 6575055 h 7022049"/>
              <a:gd name="connsiteX8" fmla="*/ 0 w 2681910"/>
              <a:gd name="connsiteY8" fmla="*/ 446994 h 7022049"/>
              <a:gd name="connsiteX0" fmla="*/ 0 w 2681910"/>
              <a:gd name="connsiteY0" fmla="*/ 446994 h 7022049"/>
              <a:gd name="connsiteX1" fmla="*/ 1002038 w 2681910"/>
              <a:gd name="connsiteY1" fmla="*/ 4397914 h 7022049"/>
              <a:gd name="connsiteX2" fmla="*/ 1361394 w 2681910"/>
              <a:gd name="connsiteY2" fmla="*/ 12700 h 7022049"/>
              <a:gd name="connsiteX3" fmla="*/ 2234916 w 2681910"/>
              <a:gd name="connsiteY3" fmla="*/ 0 h 7022049"/>
              <a:gd name="connsiteX4" fmla="*/ 2681910 w 2681910"/>
              <a:gd name="connsiteY4" fmla="*/ 446994 h 7022049"/>
              <a:gd name="connsiteX5" fmla="*/ 2681910 w 2681910"/>
              <a:gd name="connsiteY5" fmla="*/ 6575055 h 7022049"/>
              <a:gd name="connsiteX6" fmla="*/ 2234916 w 2681910"/>
              <a:gd name="connsiteY6" fmla="*/ 7022049 h 7022049"/>
              <a:gd name="connsiteX7" fmla="*/ 446994 w 2681910"/>
              <a:gd name="connsiteY7" fmla="*/ 7022049 h 7022049"/>
              <a:gd name="connsiteX8" fmla="*/ 0 w 2681910"/>
              <a:gd name="connsiteY8" fmla="*/ 6575055 h 7022049"/>
              <a:gd name="connsiteX9" fmla="*/ 0 w 2681910"/>
              <a:gd name="connsiteY9" fmla="*/ 4469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374097 w 2694613"/>
              <a:gd name="connsiteY2" fmla="*/ 12700 h 7022049"/>
              <a:gd name="connsiteX3" fmla="*/ 2247619 w 2694613"/>
              <a:gd name="connsiteY3" fmla="*/ 0 h 7022049"/>
              <a:gd name="connsiteX4" fmla="*/ 2694613 w 2694613"/>
              <a:gd name="connsiteY4" fmla="*/ 446994 h 7022049"/>
              <a:gd name="connsiteX5" fmla="*/ 2694613 w 2694613"/>
              <a:gd name="connsiteY5" fmla="*/ 6575055 h 7022049"/>
              <a:gd name="connsiteX6" fmla="*/ 2247619 w 2694613"/>
              <a:gd name="connsiteY6" fmla="*/ 7022049 h 7022049"/>
              <a:gd name="connsiteX7" fmla="*/ 459697 w 2694613"/>
              <a:gd name="connsiteY7" fmla="*/ 7022049 h 7022049"/>
              <a:gd name="connsiteX8" fmla="*/ 12703 w 2694613"/>
              <a:gd name="connsiteY8" fmla="*/ 6575055 h 7022049"/>
              <a:gd name="connsiteX9" fmla="*/ 0 w 2694613"/>
              <a:gd name="connsiteY9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374097 w 2694613"/>
              <a:gd name="connsiteY2" fmla="*/ 12700 h 7022049"/>
              <a:gd name="connsiteX3" fmla="*/ 2247619 w 2694613"/>
              <a:gd name="connsiteY3" fmla="*/ 0 h 7022049"/>
              <a:gd name="connsiteX4" fmla="*/ 2694613 w 2694613"/>
              <a:gd name="connsiteY4" fmla="*/ 446994 h 7022049"/>
              <a:gd name="connsiteX5" fmla="*/ 2694613 w 2694613"/>
              <a:gd name="connsiteY5" fmla="*/ 6575055 h 7022049"/>
              <a:gd name="connsiteX6" fmla="*/ 2247619 w 2694613"/>
              <a:gd name="connsiteY6" fmla="*/ 7022049 h 7022049"/>
              <a:gd name="connsiteX7" fmla="*/ 459697 w 2694613"/>
              <a:gd name="connsiteY7" fmla="*/ 7022049 h 7022049"/>
              <a:gd name="connsiteX8" fmla="*/ 12703 w 2694613"/>
              <a:gd name="connsiteY8" fmla="*/ 6575055 h 7022049"/>
              <a:gd name="connsiteX9" fmla="*/ 0 w 2694613"/>
              <a:gd name="connsiteY9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180694 w 2694613"/>
              <a:gd name="connsiteY2" fmla="*/ 3254918 h 7022049"/>
              <a:gd name="connsiteX3" fmla="*/ 1374097 w 2694613"/>
              <a:gd name="connsiteY3" fmla="*/ 1270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374097 w 2694613"/>
              <a:gd name="connsiteY3" fmla="*/ 1270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525193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633118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176630 w 2694613"/>
              <a:gd name="connsiteY1" fmla="*/ 4156613 h 7022049"/>
              <a:gd name="connsiteX2" fmla="*/ 1493679 w 2694613"/>
              <a:gd name="connsiteY2" fmla="*/ 3254921 h 7022049"/>
              <a:gd name="connsiteX3" fmla="*/ 1633118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515290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1 w 2515290"/>
              <a:gd name="connsiteY1" fmla="*/ 4523274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393856 h 7027969"/>
              <a:gd name="connsiteX1" fmla="*/ 1176631 w 2515290"/>
              <a:gd name="connsiteY1" fmla="*/ 4523274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393856 h 7027969"/>
              <a:gd name="connsiteX0" fmla="*/ 0 w 2523384"/>
              <a:gd name="connsiteY0" fmla="*/ 5712158 h 7027969"/>
              <a:gd name="connsiteX1" fmla="*/ 1184725 w 2523384"/>
              <a:gd name="connsiteY1" fmla="*/ 4523274 h 7027969"/>
              <a:gd name="connsiteX2" fmla="*/ 1445112 w 2523384"/>
              <a:gd name="connsiteY2" fmla="*/ 4143148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45112 w 2523384"/>
              <a:gd name="connsiteY2" fmla="*/ 4143148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28923 w 2523384"/>
              <a:gd name="connsiteY2" fmla="*/ 4429620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903139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903139 h 7027969"/>
              <a:gd name="connsiteX0" fmla="*/ 0 w 2523384"/>
              <a:gd name="connsiteY0" fmla="*/ 5966800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966800 h 7027969"/>
              <a:gd name="connsiteX0" fmla="*/ 11581 w 2534965"/>
              <a:gd name="connsiteY0" fmla="*/ 5966800 h 7027969"/>
              <a:gd name="connsiteX1" fmla="*/ 1196306 w 2534965"/>
              <a:gd name="connsiteY1" fmla="*/ 5043167 h 7027969"/>
              <a:gd name="connsiteX2" fmla="*/ 1440504 w 2534965"/>
              <a:gd name="connsiteY2" fmla="*/ 4705482 h 7027969"/>
              <a:gd name="connsiteX3" fmla="*/ 1652793 w 2534965"/>
              <a:gd name="connsiteY3" fmla="*/ 5920 h 7027969"/>
              <a:gd name="connsiteX4" fmla="*/ 2267294 w 2534965"/>
              <a:gd name="connsiteY4" fmla="*/ 5920 h 7027969"/>
              <a:gd name="connsiteX5" fmla="*/ 2534965 w 2534965"/>
              <a:gd name="connsiteY5" fmla="*/ 452914 h 7027969"/>
              <a:gd name="connsiteX6" fmla="*/ 2523010 w 2534965"/>
              <a:gd name="connsiteY6" fmla="*/ 6595733 h 7027969"/>
              <a:gd name="connsiteX7" fmla="*/ 2267294 w 2534965"/>
              <a:gd name="connsiteY7" fmla="*/ 7027969 h 7027969"/>
              <a:gd name="connsiteX8" fmla="*/ 479372 w 2534965"/>
              <a:gd name="connsiteY8" fmla="*/ 7027969 h 7027969"/>
              <a:gd name="connsiteX9" fmla="*/ 0 w 2534965"/>
              <a:gd name="connsiteY9" fmla="*/ 6580976 h 7027969"/>
              <a:gd name="connsiteX10" fmla="*/ 11581 w 2534965"/>
              <a:gd name="connsiteY10" fmla="*/ 5966800 h 7027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34965" h="7027969">
                <a:moveTo>
                  <a:pt x="11581" y="5966800"/>
                </a:moveTo>
                <a:cubicBezTo>
                  <a:pt x="13487" y="4935077"/>
                  <a:pt x="969407" y="5115549"/>
                  <a:pt x="1196306" y="5043167"/>
                </a:cubicBezTo>
                <a:cubicBezTo>
                  <a:pt x="1452448" y="4892713"/>
                  <a:pt x="1386006" y="4950098"/>
                  <a:pt x="1440504" y="4705482"/>
                </a:cubicBezTo>
                <a:cubicBezTo>
                  <a:pt x="1484207" y="3974618"/>
                  <a:pt x="1340065" y="391276"/>
                  <a:pt x="1652793" y="5920"/>
                </a:cubicBezTo>
                <a:cubicBezTo>
                  <a:pt x="1997930" y="-7400"/>
                  <a:pt x="2062460" y="5920"/>
                  <a:pt x="2267294" y="5920"/>
                </a:cubicBezTo>
                <a:cubicBezTo>
                  <a:pt x="2514162" y="5920"/>
                  <a:pt x="2534965" y="206046"/>
                  <a:pt x="2534965" y="452914"/>
                </a:cubicBezTo>
                <a:lnTo>
                  <a:pt x="2523010" y="6595733"/>
                </a:lnTo>
                <a:cubicBezTo>
                  <a:pt x="2523010" y="6842601"/>
                  <a:pt x="2514162" y="7027969"/>
                  <a:pt x="2267294" y="7027969"/>
                </a:cubicBezTo>
                <a:lnTo>
                  <a:pt x="479372" y="7027969"/>
                </a:lnTo>
                <a:cubicBezTo>
                  <a:pt x="232504" y="7027969"/>
                  <a:pt x="0" y="6827844"/>
                  <a:pt x="0" y="6580976"/>
                </a:cubicBezTo>
                <a:lnTo>
                  <a:pt x="11581" y="5966800"/>
                </a:lnTo>
                <a:close/>
              </a:path>
            </a:pathLst>
          </a:custGeom>
          <a:solidFill>
            <a:schemeClr val="accent2">
              <a:alpha val="1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4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29" y="382943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32" y="2677302"/>
            <a:ext cx="590561" cy="59056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" name="Line 19"/>
          <p:cNvSpPr>
            <a:spLocks noChangeShapeType="1"/>
          </p:cNvSpPr>
          <p:nvPr/>
        </p:nvSpPr>
        <p:spPr bwMode="auto">
          <a:xfrm rot="10800000" flipH="1" flipV="1">
            <a:off x="2391228" y="1865931"/>
            <a:ext cx="2180771" cy="85814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" name="Line 19"/>
          <p:cNvSpPr>
            <a:spLocks noChangeShapeType="1"/>
          </p:cNvSpPr>
          <p:nvPr/>
        </p:nvSpPr>
        <p:spPr bwMode="auto">
          <a:xfrm rot="10800000" flipH="1" flipV="1">
            <a:off x="2391226" y="1870917"/>
            <a:ext cx="4167859" cy="85315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1" name="Line 19"/>
          <p:cNvSpPr>
            <a:spLocks noChangeShapeType="1"/>
          </p:cNvSpPr>
          <p:nvPr/>
        </p:nvSpPr>
        <p:spPr bwMode="auto">
          <a:xfrm rot="10800000" flipV="1">
            <a:off x="4572000" y="3142441"/>
            <a:ext cx="0" cy="679609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2" name="Line 19"/>
          <p:cNvSpPr>
            <a:spLocks noChangeShapeType="1"/>
          </p:cNvSpPr>
          <p:nvPr/>
        </p:nvSpPr>
        <p:spPr bwMode="auto">
          <a:xfrm rot="10800000" flipV="1">
            <a:off x="4616960" y="3142440"/>
            <a:ext cx="1986888" cy="63751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Can 30"/>
          <p:cNvSpPr/>
          <p:nvPr/>
        </p:nvSpPr>
        <p:spPr>
          <a:xfrm>
            <a:off x="1021746" y="3058587"/>
            <a:ext cx="713312" cy="946477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objB</a:t>
            </a:r>
            <a:endParaRPr lang="en-US" sz="2800" i="1" dirty="0"/>
          </a:p>
        </p:txBody>
      </p:sp>
      <p:sp>
        <p:nvSpPr>
          <p:cNvPr id="32" name="Can 31"/>
          <p:cNvSpPr/>
          <p:nvPr/>
        </p:nvSpPr>
        <p:spPr>
          <a:xfrm>
            <a:off x="3560503" y="4195768"/>
            <a:ext cx="684052" cy="910104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objB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/>
              <a:t>objC</a:t>
            </a:r>
            <a:endParaRPr lang="en-US" sz="2800" i="1" dirty="0"/>
          </a:p>
        </p:txBody>
      </p:sp>
      <p:sp>
        <p:nvSpPr>
          <p:cNvPr id="4" name="Down Arrow 3"/>
          <p:cNvSpPr/>
          <p:nvPr/>
        </p:nvSpPr>
        <p:spPr>
          <a:xfrm rot="7282654">
            <a:off x="2582460" y="3062039"/>
            <a:ext cx="197801" cy="199967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7544" y="4531974"/>
            <a:ext cx="1805819" cy="184935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1080000" rtlCol="0" anchor="ctr"/>
          <a:lstStyle/>
          <a:p>
            <a:pPr algn="ctr">
              <a:lnSpc>
                <a:spcPts val="2100"/>
              </a:lnSpc>
              <a:spcAft>
                <a:spcPts val="1200"/>
              </a:spcAft>
            </a:pPr>
            <a:r>
              <a:rPr lang="en-US" sz="2400" dirty="0" smtClean="0"/>
              <a:t>dependencies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7189965" y="862699"/>
            <a:ext cx="1918539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aseline="30000" dirty="0"/>
              <a:t>[PRACTI</a:t>
            </a:r>
            <a:r>
              <a:rPr lang="en-US" sz="2800" baseline="30000" dirty="0" smtClean="0"/>
              <a:t>, NSDI’06</a:t>
            </a:r>
            <a:r>
              <a:rPr lang="en-US" sz="2800" baseline="30000" dirty="0"/>
              <a:t>]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508323" y="4150879"/>
            <a:ext cx="1530081" cy="37050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err="1" smtClean="0"/>
              <a:t>objB.op</a:t>
            </a:r>
            <a:endParaRPr lang="en-US" sz="2400" baseline="-25000" dirty="0"/>
          </a:p>
        </p:txBody>
      </p:sp>
      <p:sp>
        <p:nvSpPr>
          <p:cNvPr id="44" name="Rectangle 43"/>
          <p:cNvSpPr/>
          <p:nvPr/>
        </p:nvSpPr>
        <p:spPr>
          <a:xfrm>
            <a:off x="827583" y="5013176"/>
            <a:ext cx="1008113" cy="402979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err="1" smtClean="0"/>
              <a:t>objA.op</a:t>
            </a:r>
            <a:endParaRPr lang="en-US" sz="2400" baseline="-25000" dirty="0"/>
          </a:p>
        </p:txBody>
      </p:sp>
      <p:sp>
        <p:nvSpPr>
          <p:cNvPr id="45" name="Rectangle 44"/>
          <p:cNvSpPr/>
          <p:nvPr/>
        </p:nvSpPr>
        <p:spPr>
          <a:xfrm>
            <a:off x="827582" y="5923815"/>
            <a:ext cx="1008113" cy="38550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err="1" smtClean="0"/>
              <a:t>objC.op</a:t>
            </a:r>
            <a:endParaRPr lang="en-US" sz="2400" baseline="-25000" dirty="0"/>
          </a:p>
        </p:txBody>
      </p:sp>
      <p:sp>
        <p:nvSpPr>
          <p:cNvPr id="51" name="Rectangle 50"/>
          <p:cNvSpPr/>
          <p:nvPr/>
        </p:nvSpPr>
        <p:spPr>
          <a:xfrm>
            <a:off x="821980" y="5467262"/>
            <a:ext cx="1013716" cy="402979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err="1" smtClean="0"/>
              <a:t>objB.op</a:t>
            </a:r>
            <a:endParaRPr lang="en-US" sz="2400" baseline="-25000" dirty="0"/>
          </a:p>
        </p:txBody>
      </p:sp>
      <p:pic>
        <p:nvPicPr>
          <p:cNvPr id="2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717032"/>
            <a:ext cx="590561" cy="59056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Can 32"/>
          <p:cNvSpPr/>
          <p:nvPr/>
        </p:nvSpPr>
        <p:spPr>
          <a:xfrm>
            <a:off x="7887320" y="3767208"/>
            <a:ext cx="789135" cy="1029944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objC</a:t>
            </a:r>
            <a:endParaRPr lang="en-US" sz="28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264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467544" y="4531974"/>
            <a:ext cx="1805819" cy="184935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1080000" rtlCol="0" anchor="ctr"/>
          <a:lstStyle/>
          <a:p>
            <a:pPr algn="ctr">
              <a:lnSpc>
                <a:spcPts val="2100"/>
              </a:lnSpc>
              <a:spcAft>
                <a:spcPts val="1200"/>
              </a:spcAft>
            </a:pPr>
            <a:r>
              <a:rPr lang="en-US" sz="2400" dirty="0" smtClean="0"/>
              <a:t>dependencies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Challenge: Causal </a:t>
            </a:r>
            <a:r>
              <a:rPr lang="en-US" sz="3300" b="1" dirty="0"/>
              <a:t>Consistency </a:t>
            </a:r>
            <a:r>
              <a:rPr lang="en-US" sz="3300" b="1" dirty="0" smtClean="0"/>
              <a:t>with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18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02529" y="2724079"/>
            <a:ext cx="1317543" cy="4183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3902529" y="3822050"/>
            <a:ext cx="1317543" cy="37050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objB.op</a:t>
            </a:r>
            <a:endParaRPr lang="en-US" sz="28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1735056" y="1462952"/>
            <a:ext cx="1303347" cy="402979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objA.op</a:t>
            </a:r>
            <a:endParaRPr lang="en-US" sz="2800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5914475" y="2724079"/>
            <a:ext cx="1249813" cy="41836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err="1" smtClean="0"/>
              <a:t>objC.op</a:t>
            </a:r>
            <a:endParaRPr lang="en-US" sz="2800" baseline="-25000" dirty="0"/>
          </a:p>
        </p:txBody>
      </p:sp>
      <p:sp>
        <p:nvSpPr>
          <p:cNvPr id="6" name="Rounded Rectangle 5"/>
          <p:cNvSpPr/>
          <p:nvPr/>
        </p:nvSpPr>
        <p:spPr>
          <a:xfrm>
            <a:off x="3379615" y="1303313"/>
            <a:ext cx="3928687" cy="2989783"/>
          </a:xfrm>
          <a:prstGeom prst="roundRect">
            <a:avLst/>
          </a:prstGeom>
          <a:solidFill>
            <a:schemeClr val="accent3">
              <a:alpha val="21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147320" y="1303313"/>
            <a:ext cx="4360784" cy="1964550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ounded Rectangle 200"/>
          <p:cNvSpPr/>
          <p:nvPr/>
        </p:nvSpPr>
        <p:spPr>
          <a:xfrm rot="16200000">
            <a:off x="2806206" y="-359830"/>
            <a:ext cx="2982969" cy="6309258"/>
          </a:xfrm>
          <a:custGeom>
            <a:avLst/>
            <a:gdLst>
              <a:gd name="connsiteX0" fmla="*/ 0 w 2681910"/>
              <a:gd name="connsiteY0" fmla="*/ 446994 h 7022049"/>
              <a:gd name="connsiteX1" fmla="*/ 446994 w 2681910"/>
              <a:gd name="connsiteY1" fmla="*/ 0 h 7022049"/>
              <a:gd name="connsiteX2" fmla="*/ 2234916 w 2681910"/>
              <a:gd name="connsiteY2" fmla="*/ 0 h 7022049"/>
              <a:gd name="connsiteX3" fmla="*/ 2681910 w 2681910"/>
              <a:gd name="connsiteY3" fmla="*/ 446994 h 7022049"/>
              <a:gd name="connsiteX4" fmla="*/ 2681910 w 2681910"/>
              <a:gd name="connsiteY4" fmla="*/ 6575055 h 7022049"/>
              <a:gd name="connsiteX5" fmla="*/ 2234916 w 2681910"/>
              <a:gd name="connsiteY5" fmla="*/ 7022049 h 7022049"/>
              <a:gd name="connsiteX6" fmla="*/ 446994 w 2681910"/>
              <a:gd name="connsiteY6" fmla="*/ 7022049 h 7022049"/>
              <a:gd name="connsiteX7" fmla="*/ 0 w 2681910"/>
              <a:gd name="connsiteY7" fmla="*/ 6575055 h 7022049"/>
              <a:gd name="connsiteX8" fmla="*/ 0 w 2681910"/>
              <a:gd name="connsiteY8" fmla="*/ 446994 h 7022049"/>
              <a:gd name="connsiteX0" fmla="*/ 0 w 2681910"/>
              <a:gd name="connsiteY0" fmla="*/ 446994 h 7022049"/>
              <a:gd name="connsiteX1" fmla="*/ 1361394 w 2681910"/>
              <a:gd name="connsiteY1" fmla="*/ 12700 h 7022049"/>
              <a:gd name="connsiteX2" fmla="*/ 2234916 w 2681910"/>
              <a:gd name="connsiteY2" fmla="*/ 0 h 7022049"/>
              <a:gd name="connsiteX3" fmla="*/ 2681910 w 2681910"/>
              <a:gd name="connsiteY3" fmla="*/ 446994 h 7022049"/>
              <a:gd name="connsiteX4" fmla="*/ 2681910 w 2681910"/>
              <a:gd name="connsiteY4" fmla="*/ 6575055 h 7022049"/>
              <a:gd name="connsiteX5" fmla="*/ 2234916 w 2681910"/>
              <a:gd name="connsiteY5" fmla="*/ 7022049 h 7022049"/>
              <a:gd name="connsiteX6" fmla="*/ 446994 w 2681910"/>
              <a:gd name="connsiteY6" fmla="*/ 7022049 h 7022049"/>
              <a:gd name="connsiteX7" fmla="*/ 0 w 2681910"/>
              <a:gd name="connsiteY7" fmla="*/ 6575055 h 7022049"/>
              <a:gd name="connsiteX8" fmla="*/ 0 w 2681910"/>
              <a:gd name="connsiteY8" fmla="*/ 446994 h 7022049"/>
              <a:gd name="connsiteX0" fmla="*/ 0 w 2681910"/>
              <a:gd name="connsiteY0" fmla="*/ 446994 h 7022049"/>
              <a:gd name="connsiteX1" fmla="*/ 1002038 w 2681910"/>
              <a:gd name="connsiteY1" fmla="*/ 4397914 h 7022049"/>
              <a:gd name="connsiteX2" fmla="*/ 1361394 w 2681910"/>
              <a:gd name="connsiteY2" fmla="*/ 12700 h 7022049"/>
              <a:gd name="connsiteX3" fmla="*/ 2234916 w 2681910"/>
              <a:gd name="connsiteY3" fmla="*/ 0 h 7022049"/>
              <a:gd name="connsiteX4" fmla="*/ 2681910 w 2681910"/>
              <a:gd name="connsiteY4" fmla="*/ 446994 h 7022049"/>
              <a:gd name="connsiteX5" fmla="*/ 2681910 w 2681910"/>
              <a:gd name="connsiteY5" fmla="*/ 6575055 h 7022049"/>
              <a:gd name="connsiteX6" fmla="*/ 2234916 w 2681910"/>
              <a:gd name="connsiteY6" fmla="*/ 7022049 h 7022049"/>
              <a:gd name="connsiteX7" fmla="*/ 446994 w 2681910"/>
              <a:gd name="connsiteY7" fmla="*/ 7022049 h 7022049"/>
              <a:gd name="connsiteX8" fmla="*/ 0 w 2681910"/>
              <a:gd name="connsiteY8" fmla="*/ 6575055 h 7022049"/>
              <a:gd name="connsiteX9" fmla="*/ 0 w 2681910"/>
              <a:gd name="connsiteY9" fmla="*/ 4469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374097 w 2694613"/>
              <a:gd name="connsiteY2" fmla="*/ 12700 h 7022049"/>
              <a:gd name="connsiteX3" fmla="*/ 2247619 w 2694613"/>
              <a:gd name="connsiteY3" fmla="*/ 0 h 7022049"/>
              <a:gd name="connsiteX4" fmla="*/ 2694613 w 2694613"/>
              <a:gd name="connsiteY4" fmla="*/ 446994 h 7022049"/>
              <a:gd name="connsiteX5" fmla="*/ 2694613 w 2694613"/>
              <a:gd name="connsiteY5" fmla="*/ 6575055 h 7022049"/>
              <a:gd name="connsiteX6" fmla="*/ 2247619 w 2694613"/>
              <a:gd name="connsiteY6" fmla="*/ 7022049 h 7022049"/>
              <a:gd name="connsiteX7" fmla="*/ 459697 w 2694613"/>
              <a:gd name="connsiteY7" fmla="*/ 7022049 h 7022049"/>
              <a:gd name="connsiteX8" fmla="*/ 12703 w 2694613"/>
              <a:gd name="connsiteY8" fmla="*/ 6575055 h 7022049"/>
              <a:gd name="connsiteX9" fmla="*/ 0 w 2694613"/>
              <a:gd name="connsiteY9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374097 w 2694613"/>
              <a:gd name="connsiteY2" fmla="*/ 12700 h 7022049"/>
              <a:gd name="connsiteX3" fmla="*/ 2247619 w 2694613"/>
              <a:gd name="connsiteY3" fmla="*/ 0 h 7022049"/>
              <a:gd name="connsiteX4" fmla="*/ 2694613 w 2694613"/>
              <a:gd name="connsiteY4" fmla="*/ 446994 h 7022049"/>
              <a:gd name="connsiteX5" fmla="*/ 2694613 w 2694613"/>
              <a:gd name="connsiteY5" fmla="*/ 6575055 h 7022049"/>
              <a:gd name="connsiteX6" fmla="*/ 2247619 w 2694613"/>
              <a:gd name="connsiteY6" fmla="*/ 7022049 h 7022049"/>
              <a:gd name="connsiteX7" fmla="*/ 459697 w 2694613"/>
              <a:gd name="connsiteY7" fmla="*/ 7022049 h 7022049"/>
              <a:gd name="connsiteX8" fmla="*/ 12703 w 2694613"/>
              <a:gd name="connsiteY8" fmla="*/ 6575055 h 7022049"/>
              <a:gd name="connsiteX9" fmla="*/ 0 w 2694613"/>
              <a:gd name="connsiteY9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180694 w 2694613"/>
              <a:gd name="connsiteY2" fmla="*/ 3254918 h 7022049"/>
              <a:gd name="connsiteX3" fmla="*/ 1374097 w 2694613"/>
              <a:gd name="connsiteY3" fmla="*/ 1270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374097 w 2694613"/>
              <a:gd name="connsiteY3" fmla="*/ 1270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525193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014741 w 2694613"/>
              <a:gd name="connsiteY1" fmla="*/ 4397914 h 7022049"/>
              <a:gd name="connsiteX2" fmla="*/ 1493679 w 2694613"/>
              <a:gd name="connsiteY2" fmla="*/ 3254921 h 7022049"/>
              <a:gd name="connsiteX3" fmla="*/ 1633118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3294 h 7022049"/>
              <a:gd name="connsiteX1" fmla="*/ 1176630 w 2694613"/>
              <a:gd name="connsiteY1" fmla="*/ 4156613 h 7022049"/>
              <a:gd name="connsiteX2" fmla="*/ 1493679 w 2694613"/>
              <a:gd name="connsiteY2" fmla="*/ 3254921 h 7022049"/>
              <a:gd name="connsiteX3" fmla="*/ 1633118 w 2694613"/>
              <a:gd name="connsiteY3" fmla="*/ 0 h 7022049"/>
              <a:gd name="connsiteX4" fmla="*/ 2247619 w 2694613"/>
              <a:gd name="connsiteY4" fmla="*/ 0 h 7022049"/>
              <a:gd name="connsiteX5" fmla="*/ 2694613 w 2694613"/>
              <a:gd name="connsiteY5" fmla="*/ 446994 h 7022049"/>
              <a:gd name="connsiteX6" fmla="*/ 2694613 w 2694613"/>
              <a:gd name="connsiteY6" fmla="*/ 6575055 h 7022049"/>
              <a:gd name="connsiteX7" fmla="*/ 2247619 w 2694613"/>
              <a:gd name="connsiteY7" fmla="*/ 7022049 h 7022049"/>
              <a:gd name="connsiteX8" fmla="*/ 459697 w 2694613"/>
              <a:gd name="connsiteY8" fmla="*/ 7022049 h 7022049"/>
              <a:gd name="connsiteX9" fmla="*/ 12703 w 2694613"/>
              <a:gd name="connsiteY9" fmla="*/ 6575055 h 7022049"/>
              <a:gd name="connsiteX10" fmla="*/ 0 w 2694613"/>
              <a:gd name="connsiteY10" fmla="*/ 5133294 h 702204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93679 w 2694613"/>
              <a:gd name="connsiteY2" fmla="*/ 3260841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900313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694613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694613"/>
              <a:gd name="connsiteY0" fmla="*/ 5139214 h 7027969"/>
              <a:gd name="connsiteX1" fmla="*/ 1176630 w 2694613"/>
              <a:gd name="connsiteY1" fmla="*/ 4162533 h 7027969"/>
              <a:gd name="connsiteX2" fmla="*/ 1428923 w 2694613"/>
              <a:gd name="connsiteY2" fmla="*/ 3633866 h 7027969"/>
              <a:gd name="connsiteX3" fmla="*/ 1633118 w 2694613"/>
              <a:gd name="connsiteY3" fmla="*/ 5920 h 7027969"/>
              <a:gd name="connsiteX4" fmla="*/ 2247619 w 2694613"/>
              <a:gd name="connsiteY4" fmla="*/ 5920 h 7027969"/>
              <a:gd name="connsiteX5" fmla="*/ 2515290 w 2694613"/>
              <a:gd name="connsiteY5" fmla="*/ 452914 h 7027969"/>
              <a:gd name="connsiteX6" fmla="*/ 2694613 w 2694613"/>
              <a:gd name="connsiteY6" fmla="*/ 6580975 h 7027969"/>
              <a:gd name="connsiteX7" fmla="*/ 2247619 w 2694613"/>
              <a:gd name="connsiteY7" fmla="*/ 7027969 h 7027969"/>
              <a:gd name="connsiteX8" fmla="*/ 459697 w 2694613"/>
              <a:gd name="connsiteY8" fmla="*/ 7027969 h 7027969"/>
              <a:gd name="connsiteX9" fmla="*/ 12703 w 2694613"/>
              <a:gd name="connsiteY9" fmla="*/ 6580975 h 7027969"/>
              <a:gd name="connsiteX10" fmla="*/ 0 w 2694613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28923 w 2515290"/>
              <a:gd name="connsiteY2" fmla="*/ 3633866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0 w 2515290"/>
              <a:gd name="connsiteY1" fmla="*/ 4162533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139214 h 7027969"/>
              <a:gd name="connsiteX1" fmla="*/ 1176631 w 2515290"/>
              <a:gd name="connsiteY1" fmla="*/ 4523274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139214 h 7027969"/>
              <a:gd name="connsiteX0" fmla="*/ 0 w 2515290"/>
              <a:gd name="connsiteY0" fmla="*/ 5393856 h 7027969"/>
              <a:gd name="connsiteX1" fmla="*/ 1176631 w 2515290"/>
              <a:gd name="connsiteY1" fmla="*/ 4523274 h 7027969"/>
              <a:gd name="connsiteX2" fmla="*/ 1437018 w 2515290"/>
              <a:gd name="connsiteY2" fmla="*/ 4143148 h 7027969"/>
              <a:gd name="connsiteX3" fmla="*/ 1633118 w 2515290"/>
              <a:gd name="connsiteY3" fmla="*/ 5920 h 7027969"/>
              <a:gd name="connsiteX4" fmla="*/ 2247619 w 2515290"/>
              <a:gd name="connsiteY4" fmla="*/ 5920 h 7027969"/>
              <a:gd name="connsiteX5" fmla="*/ 2515290 w 2515290"/>
              <a:gd name="connsiteY5" fmla="*/ 452914 h 7027969"/>
              <a:gd name="connsiteX6" fmla="*/ 2503335 w 2515290"/>
              <a:gd name="connsiteY6" fmla="*/ 6595733 h 7027969"/>
              <a:gd name="connsiteX7" fmla="*/ 2247619 w 2515290"/>
              <a:gd name="connsiteY7" fmla="*/ 7027969 h 7027969"/>
              <a:gd name="connsiteX8" fmla="*/ 459697 w 2515290"/>
              <a:gd name="connsiteY8" fmla="*/ 7027969 h 7027969"/>
              <a:gd name="connsiteX9" fmla="*/ 12703 w 2515290"/>
              <a:gd name="connsiteY9" fmla="*/ 6580975 h 7027969"/>
              <a:gd name="connsiteX10" fmla="*/ 0 w 2515290"/>
              <a:gd name="connsiteY10" fmla="*/ 5393856 h 7027969"/>
              <a:gd name="connsiteX0" fmla="*/ 0 w 2523384"/>
              <a:gd name="connsiteY0" fmla="*/ 5712158 h 7027969"/>
              <a:gd name="connsiteX1" fmla="*/ 1184725 w 2523384"/>
              <a:gd name="connsiteY1" fmla="*/ 4523274 h 7027969"/>
              <a:gd name="connsiteX2" fmla="*/ 1445112 w 2523384"/>
              <a:gd name="connsiteY2" fmla="*/ 4143148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45112 w 2523384"/>
              <a:gd name="connsiteY2" fmla="*/ 4143148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28923 w 2523384"/>
              <a:gd name="connsiteY2" fmla="*/ 4429620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4788525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712158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712158 h 7027969"/>
              <a:gd name="connsiteX0" fmla="*/ 0 w 2523384"/>
              <a:gd name="connsiteY0" fmla="*/ 5903139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903139 h 7027969"/>
              <a:gd name="connsiteX0" fmla="*/ 0 w 2523384"/>
              <a:gd name="connsiteY0" fmla="*/ 5966800 h 7027969"/>
              <a:gd name="connsiteX1" fmla="*/ 1184725 w 2523384"/>
              <a:gd name="connsiteY1" fmla="*/ 5043167 h 7027969"/>
              <a:gd name="connsiteX2" fmla="*/ 1428923 w 2523384"/>
              <a:gd name="connsiteY2" fmla="*/ 4705482 h 7027969"/>
              <a:gd name="connsiteX3" fmla="*/ 1641212 w 2523384"/>
              <a:gd name="connsiteY3" fmla="*/ 5920 h 7027969"/>
              <a:gd name="connsiteX4" fmla="*/ 2255713 w 2523384"/>
              <a:gd name="connsiteY4" fmla="*/ 5920 h 7027969"/>
              <a:gd name="connsiteX5" fmla="*/ 2523384 w 2523384"/>
              <a:gd name="connsiteY5" fmla="*/ 452914 h 7027969"/>
              <a:gd name="connsiteX6" fmla="*/ 2511429 w 2523384"/>
              <a:gd name="connsiteY6" fmla="*/ 6595733 h 7027969"/>
              <a:gd name="connsiteX7" fmla="*/ 2255713 w 2523384"/>
              <a:gd name="connsiteY7" fmla="*/ 7027969 h 7027969"/>
              <a:gd name="connsiteX8" fmla="*/ 467791 w 2523384"/>
              <a:gd name="connsiteY8" fmla="*/ 7027969 h 7027969"/>
              <a:gd name="connsiteX9" fmla="*/ 20797 w 2523384"/>
              <a:gd name="connsiteY9" fmla="*/ 6580975 h 7027969"/>
              <a:gd name="connsiteX10" fmla="*/ 0 w 2523384"/>
              <a:gd name="connsiteY10" fmla="*/ 5966800 h 7027969"/>
              <a:gd name="connsiteX0" fmla="*/ 11581 w 2534965"/>
              <a:gd name="connsiteY0" fmla="*/ 5966800 h 7027969"/>
              <a:gd name="connsiteX1" fmla="*/ 1196306 w 2534965"/>
              <a:gd name="connsiteY1" fmla="*/ 5043167 h 7027969"/>
              <a:gd name="connsiteX2" fmla="*/ 1440504 w 2534965"/>
              <a:gd name="connsiteY2" fmla="*/ 4705482 h 7027969"/>
              <a:gd name="connsiteX3" fmla="*/ 1652793 w 2534965"/>
              <a:gd name="connsiteY3" fmla="*/ 5920 h 7027969"/>
              <a:gd name="connsiteX4" fmla="*/ 2267294 w 2534965"/>
              <a:gd name="connsiteY4" fmla="*/ 5920 h 7027969"/>
              <a:gd name="connsiteX5" fmla="*/ 2534965 w 2534965"/>
              <a:gd name="connsiteY5" fmla="*/ 452914 h 7027969"/>
              <a:gd name="connsiteX6" fmla="*/ 2523010 w 2534965"/>
              <a:gd name="connsiteY6" fmla="*/ 6595733 h 7027969"/>
              <a:gd name="connsiteX7" fmla="*/ 2267294 w 2534965"/>
              <a:gd name="connsiteY7" fmla="*/ 7027969 h 7027969"/>
              <a:gd name="connsiteX8" fmla="*/ 479372 w 2534965"/>
              <a:gd name="connsiteY8" fmla="*/ 7027969 h 7027969"/>
              <a:gd name="connsiteX9" fmla="*/ 0 w 2534965"/>
              <a:gd name="connsiteY9" fmla="*/ 6580976 h 7027969"/>
              <a:gd name="connsiteX10" fmla="*/ 11581 w 2534965"/>
              <a:gd name="connsiteY10" fmla="*/ 5966800 h 7027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34965" h="7027969">
                <a:moveTo>
                  <a:pt x="11581" y="5966800"/>
                </a:moveTo>
                <a:cubicBezTo>
                  <a:pt x="13487" y="4935077"/>
                  <a:pt x="969407" y="5115549"/>
                  <a:pt x="1196306" y="5043167"/>
                </a:cubicBezTo>
                <a:cubicBezTo>
                  <a:pt x="1452448" y="4892713"/>
                  <a:pt x="1386006" y="4950098"/>
                  <a:pt x="1440504" y="4705482"/>
                </a:cubicBezTo>
                <a:cubicBezTo>
                  <a:pt x="1484207" y="3974618"/>
                  <a:pt x="1340065" y="391276"/>
                  <a:pt x="1652793" y="5920"/>
                </a:cubicBezTo>
                <a:cubicBezTo>
                  <a:pt x="1997930" y="-7400"/>
                  <a:pt x="2062460" y="5920"/>
                  <a:pt x="2267294" y="5920"/>
                </a:cubicBezTo>
                <a:cubicBezTo>
                  <a:pt x="2514162" y="5920"/>
                  <a:pt x="2534965" y="206046"/>
                  <a:pt x="2534965" y="452914"/>
                </a:cubicBezTo>
                <a:lnTo>
                  <a:pt x="2523010" y="6595733"/>
                </a:lnTo>
                <a:cubicBezTo>
                  <a:pt x="2523010" y="6842601"/>
                  <a:pt x="2514162" y="7027969"/>
                  <a:pt x="2267294" y="7027969"/>
                </a:cubicBezTo>
                <a:lnTo>
                  <a:pt x="479372" y="7027969"/>
                </a:lnTo>
                <a:cubicBezTo>
                  <a:pt x="232504" y="7027969"/>
                  <a:pt x="0" y="6827844"/>
                  <a:pt x="0" y="6580976"/>
                </a:cubicBezTo>
                <a:lnTo>
                  <a:pt x="11581" y="5966800"/>
                </a:lnTo>
                <a:close/>
              </a:path>
            </a:pathLst>
          </a:custGeom>
          <a:solidFill>
            <a:schemeClr val="accent2">
              <a:alpha val="1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4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29" y="382943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32" y="2677302"/>
            <a:ext cx="590561" cy="59056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" name="Line 19"/>
          <p:cNvSpPr>
            <a:spLocks noChangeShapeType="1"/>
          </p:cNvSpPr>
          <p:nvPr/>
        </p:nvSpPr>
        <p:spPr bwMode="auto">
          <a:xfrm rot="10800000" flipH="1" flipV="1">
            <a:off x="2391228" y="1865931"/>
            <a:ext cx="2180771" cy="85814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" name="Line 19"/>
          <p:cNvSpPr>
            <a:spLocks noChangeShapeType="1"/>
          </p:cNvSpPr>
          <p:nvPr/>
        </p:nvSpPr>
        <p:spPr bwMode="auto">
          <a:xfrm rot="10800000" flipH="1" flipV="1">
            <a:off x="2391226" y="1870917"/>
            <a:ext cx="4167859" cy="85315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1" name="Line 19"/>
          <p:cNvSpPr>
            <a:spLocks noChangeShapeType="1"/>
          </p:cNvSpPr>
          <p:nvPr/>
        </p:nvSpPr>
        <p:spPr bwMode="auto">
          <a:xfrm rot="10800000" flipV="1">
            <a:off x="4572000" y="3142441"/>
            <a:ext cx="0" cy="679609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2" name="Line 19"/>
          <p:cNvSpPr>
            <a:spLocks noChangeShapeType="1"/>
          </p:cNvSpPr>
          <p:nvPr/>
        </p:nvSpPr>
        <p:spPr bwMode="auto">
          <a:xfrm rot="10800000" flipV="1">
            <a:off x="4616960" y="3142440"/>
            <a:ext cx="1986888" cy="63751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Can 30"/>
          <p:cNvSpPr/>
          <p:nvPr/>
        </p:nvSpPr>
        <p:spPr>
          <a:xfrm>
            <a:off x="1021746" y="3058587"/>
            <a:ext cx="713312" cy="946477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objB</a:t>
            </a:r>
            <a:endParaRPr lang="en-US" sz="2800" i="1" dirty="0"/>
          </a:p>
        </p:txBody>
      </p:sp>
      <p:sp>
        <p:nvSpPr>
          <p:cNvPr id="32" name="Can 31"/>
          <p:cNvSpPr/>
          <p:nvPr/>
        </p:nvSpPr>
        <p:spPr>
          <a:xfrm>
            <a:off x="3560503" y="4195768"/>
            <a:ext cx="684052" cy="910104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 smtClean="0"/>
              <a:t>objB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/>
              <a:t>objC</a:t>
            </a:r>
            <a:endParaRPr lang="en-US" sz="2800" i="1" dirty="0"/>
          </a:p>
        </p:txBody>
      </p:sp>
      <p:sp>
        <p:nvSpPr>
          <p:cNvPr id="4" name="Down Arrow 3"/>
          <p:cNvSpPr/>
          <p:nvPr/>
        </p:nvSpPr>
        <p:spPr>
          <a:xfrm rot="7282654">
            <a:off x="2582460" y="3062039"/>
            <a:ext cx="197801" cy="199967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189965" y="862699"/>
            <a:ext cx="1918539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aseline="30000" dirty="0"/>
              <a:t>[PRACTI</a:t>
            </a:r>
            <a:r>
              <a:rPr lang="en-US" sz="2800" baseline="30000" dirty="0" smtClean="0"/>
              <a:t>, NSDI’06</a:t>
            </a:r>
            <a:r>
              <a:rPr lang="en-US" sz="2800" baseline="30000" dirty="0"/>
              <a:t>]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508323" y="4150879"/>
            <a:ext cx="1530081" cy="37050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err="1" smtClean="0"/>
              <a:t>objB.op</a:t>
            </a:r>
            <a:endParaRPr lang="en-US" sz="2400" baseline="-25000" dirty="0"/>
          </a:p>
        </p:txBody>
      </p:sp>
      <p:sp>
        <p:nvSpPr>
          <p:cNvPr id="51" name="Rectangle 50"/>
          <p:cNvSpPr/>
          <p:nvPr/>
        </p:nvSpPr>
        <p:spPr>
          <a:xfrm>
            <a:off x="821980" y="5568339"/>
            <a:ext cx="1013716" cy="402979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err="1" smtClean="0"/>
              <a:t>objB.op</a:t>
            </a:r>
            <a:endParaRPr lang="en-US" sz="2400" baseline="-25000" dirty="0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118963"/>
              </p:ext>
            </p:extLst>
          </p:nvPr>
        </p:nvGraphicFramePr>
        <p:xfrm>
          <a:off x="539552" y="5388318"/>
          <a:ext cx="1661802" cy="763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9990"/>
                <a:gridCol w="540906"/>
                <a:gridCol w="540906"/>
              </a:tblGrid>
              <a:tr h="763019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800" b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800" b="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en-US" sz="2800" b="0" i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2362918" y="5301208"/>
            <a:ext cx="65295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Inherent trade-offs in the general case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scalability </a:t>
            </a:r>
            <a:r>
              <a:rPr lang="en-US" sz="2800" dirty="0" smtClean="0"/>
              <a:t>vs</a:t>
            </a:r>
            <a:r>
              <a:rPr lang="en-US" sz="2800" dirty="0"/>
              <a:t>. </a:t>
            </a:r>
            <a:r>
              <a:rPr lang="en-US" sz="2800" dirty="0" smtClean="0"/>
              <a:t>availability vs</a:t>
            </a:r>
            <a:r>
              <a:rPr lang="en-US" sz="2800" dirty="0"/>
              <a:t>. </a:t>
            </a:r>
            <a:r>
              <a:rPr lang="en-US" sz="2800" dirty="0" smtClean="0"/>
              <a:t>fault-tolerance</a:t>
            </a:r>
            <a:endParaRPr lang="en-US" sz="2800" dirty="0"/>
          </a:p>
        </p:txBody>
      </p:sp>
      <p:pic>
        <p:nvPicPr>
          <p:cNvPr id="35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717032"/>
            <a:ext cx="590561" cy="59056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Can 35"/>
          <p:cNvSpPr/>
          <p:nvPr/>
        </p:nvSpPr>
        <p:spPr>
          <a:xfrm>
            <a:off x="7887320" y="3767208"/>
            <a:ext cx="789135" cy="1029944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i="1" dirty="0" err="1"/>
              <a:t>objA</a:t>
            </a:r>
            <a:r>
              <a:rPr lang="en-US" sz="2800" i="1" dirty="0"/>
              <a:t/>
            </a:r>
            <a:br>
              <a:rPr lang="en-US" sz="2800" i="1" dirty="0"/>
            </a:br>
            <a:r>
              <a:rPr lang="en-US" sz="2800" i="1" dirty="0" err="1" smtClean="0"/>
              <a:t>objC</a:t>
            </a:r>
            <a:endParaRPr lang="en-US" sz="28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261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Picture 5" descr="C:\Documents and Settings\zawir\Moje dokumenty\My Dropbox\Hardware-Laptop-2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91" y="1437618"/>
            <a:ext cx="1172291" cy="117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Picture 2" descr="C:\Documents and Settings\zawir\Moje dokumenty\My Dropbox\smartphone-icon1-348x45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2846661"/>
            <a:ext cx="612969" cy="794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Cloud 72"/>
          <p:cNvSpPr/>
          <p:nvPr/>
        </p:nvSpPr>
        <p:spPr>
          <a:xfrm rot="11069392">
            <a:off x="2435206" y="1499039"/>
            <a:ext cx="4587438" cy="2618516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Challenge: Database Access for Client</a:t>
            </a:r>
            <a:r>
              <a:rPr lang="pl-PL" sz="3300" b="1" dirty="0" smtClean="0"/>
              <a:t>-side</a:t>
            </a:r>
            <a:r>
              <a:rPr lang="en-US" sz="3300" b="1" dirty="0" smtClean="0"/>
              <a:t> Apps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 smtClean="0"/>
              <a:t>Z</a:t>
            </a:r>
            <a:r>
              <a:rPr lang="en-US" dirty="0" err="1" smtClean="0"/>
              <a:t>awirski</a:t>
            </a:r>
            <a:r>
              <a:rPr lang="pl-PL" dirty="0" smtClean="0"/>
              <a:t> et al.</a:t>
            </a:r>
            <a:r>
              <a:rPr lang="en-US" dirty="0" smtClean="0"/>
              <a:t>, </a:t>
            </a:r>
            <a:r>
              <a:rPr lang="pl-PL" dirty="0" smtClean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</a:t>
            </a:fld>
            <a:endParaRPr lang="en-US" dirty="0"/>
          </a:p>
        </p:txBody>
      </p:sp>
      <p:sp>
        <p:nvSpPr>
          <p:cNvPr id="75" name="Can 74"/>
          <p:cNvSpPr/>
          <p:nvPr/>
        </p:nvSpPr>
        <p:spPr>
          <a:xfrm>
            <a:off x="3185846" y="2311191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120" name="8-Point Star 119"/>
          <p:cNvSpPr/>
          <p:nvPr/>
        </p:nvSpPr>
        <p:spPr>
          <a:xfrm>
            <a:off x="1193984" y="2146278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12" y="2210380"/>
            <a:ext cx="617587" cy="602886"/>
          </a:xfrm>
          <a:prstGeom prst="rect">
            <a:avLst/>
          </a:prstGeom>
          <a:effectLst/>
        </p:spPr>
      </p:pic>
      <p:sp>
        <p:nvSpPr>
          <p:cNvPr id="37" name="Arc 36"/>
          <p:cNvSpPr/>
          <p:nvPr/>
        </p:nvSpPr>
        <p:spPr>
          <a:xfrm>
            <a:off x="1688646" y="1906612"/>
            <a:ext cx="1737750" cy="754531"/>
          </a:xfrm>
          <a:prstGeom prst="arc">
            <a:avLst>
              <a:gd name="adj1" fmla="val 11233995"/>
              <a:gd name="adj2" fmla="val 0"/>
            </a:avLst>
          </a:prstGeom>
          <a:ln w="3810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Can 113"/>
          <p:cNvSpPr/>
          <p:nvPr/>
        </p:nvSpPr>
        <p:spPr>
          <a:xfrm>
            <a:off x="1393835" y="2629051"/>
            <a:ext cx="242820" cy="260925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pic>
        <p:nvPicPr>
          <p:cNvPr id="43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03" y="3019473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8-Point Star 44"/>
          <p:cNvSpPr/>
          <p:nvPr/>
        </p:nvSpPr>
        <p:spPr>
          <a:xfrm>
            <a:off x="1145613" y="3273029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17" y="3362088"/>
            <a:ext cx="617587" cy="602886"/>
          </a:xfrm>
          <a:prstGeom prst="rect">
            <a:avLst/>
          </a:prstGeom>
          <a:effectLst/>
        </p:spPr>
      </p:pic>
      <p:sp>
        <p:nvSpPr>
          <p:cNvPr id="39" name="Arc 38"/>
          <p:cNvSpPr/>
          <p:nvPr/>
        </p:nvSpPr>
        <p:spPr>
          <a:xfrm flipV="1">
            <a:off x="1739084" y="3113396"/>
            <a:ext cx="1649486" cy="735514"/>
          </a:xfrm>
          <a:prstGeom prst="arc">
            <a:avLst>
              <a:gd name="adj1" fmla="val 11491897"/>
              <a:gd name="adj2" fmla="val 0"/>
            </a:avLst>
          </a:prstGeom>
          <a:ln w="3810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c 43"/>
          <p:cNvSpPr/>
          <p:nvPr/>
        </p:nvSpPr>
        <p:spPr>
          <a:xfrm rot="21282234">
            <a:off x="5899114" y="1977192"/>
            <a:ext cx="1737750" cy="754531"/>
          </a:xfrm>
          <a:prstGeom prst="arc">
            <a:avLst>
              <a:gd name="adj1" fmla="val 11233995"/>
              <a:gd name="adj2" fmla="val 0"/>
            </a:avLst>
          </a:prstGeom>
          <a:ln w="3810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187201" flipV="1">
            <a:off x="6051625" y="2962414"/>
            <a:ext cx="1737750" cy="735514"/>
          </a:xfrm>
          <a:prstGeom prst="arc">
            <a:avLst>
              <a:gd name="adj1" fmla="val 11233995"/>
              <a:gd name="adj2" fmla="val 20631754"/>
            </a:avLst>
          </a:prstGeom>
          <a:ln w="3810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1648806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8-Point Star 56"/>
          <p:cNvSpPr/>
          <p:nvPr/>
        </p:nvSpPr>
        <p:spPr>
          <a:xfrm>
            <a:off x="7704173" y="1944086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885" y="1962018"/>
            <a:ext cx="617587" cy="602886"/>
          </a:xfrm>
          <a:prstGeom prst="rect">
            <a:avLst/>
          </a:prstGeom>
          <a:effectLst/>
        </p:spPr>
      </p:pic>
      <p:sp>
        <p:nvSpPr>
          <p:cNvPr id="59" name="Can 58"/>
          <p:cNvSpPr/>
          <p:nvPr/>
        </p:nvSpPr>
        <p:spPr>
          <a:xfrm>
            <a:off x="1345464" y="3754042"/>
            <a:ext cx="242820" cy="260925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60" name="Can 59"/>
          <p:cNvSpPr/>
          <p:nvPr/>
        </p:nvSpPr>
        <p:spPr>
          <a:xfrm>
            <a:off x="7924236" y="2371500"/>
            <a:ext cx="242820" cy="260925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61" name="Can 60"/>
          <p:cNvSpPr/>
          <p:nvPr/>
        </p:nvSpPr>
        <p:spPr>
          <a:xfrm>
            <a:off x="4856442" y="2311191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62" name="8-Point Star 61"/>
          <p:cNvSpPr/>
          <p:nvPr/>
        </p:nvSpPr>
        <p:spPr>
          <a:xfrm>
            <a:off x="7668344" y="3312238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056" y="3330170"/>
            <a:ext cx="617587" cy="602886"/>
          </a:xfrm>
          <a:prstGeom prst="rect">
            <a:avLst/>
          </a:prstGeom>
          <a:effectLst/>
        </p:spPr>
      </p:pic>
      <p:sp>
        <p:nvSpPr>
          <p:cNvPr id="64" name="Can 63"/>
          <p:cNvSpPr/>
          <p:nvPr/>
        </p:nvSpPr>
        <p:spPr>
          <a:xfrm>
            <a:off x="7877581" y="3763384"/>
            <a:ext cx="242820" cy="260925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70" name="Left-Right Arrow 69"/>
          <p:cNvSpPr/>
          <p:nvPr/>
        </p:nvSpPr>
        <p:spPr>
          <a:xfrm>
            <a:off x="4223740" y="2771766"/>
            <a:ext cx="696517" cy="202192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92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638" y="2205357"/>
            <a:ext cx="2100714" cy="1265744"/>
          </a:xfrm>
          <a:prstGeom prst="rect">
            <a:avLst/>
          </a:prstGeom>
          <a:effectLst/>
        </p:spPr>
      </p:pic>
      <p:pic>
        <p:nvPicPr>
          <p:cNvPr id="51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98" y="2205357"/>
            <a:ext cx="2100714" cy="1265744"/>
          </a:xfrm>
          <a:prstGeom prst="rect">
            <a:avLst/>
          </a:prstGeom>
          <a:effectLst/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Approach: Cloud-backed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19</a:t>
            </a:fld>
            <a:endParaRPr lang="en-US" dirty="0"/>
          </a:p>
        </p:txBody>
      </p:sp>
      <p:sp>
        <p:nvSpPr>
          <p:cNvPr id="74" name="Can 73"/>
          <p:cNvSpPr/>
          <p:nvPr/>
        </p:nvSpPr>
        <p:spPr>
          <a:xfrm>
            <a:off x="5979082" y="2672165"/>
            <a:ext cx="1366329" cy="871437"/>
          </a:xfrm>
          <a:prstGeom prst="can">
            <a:avLst/>
          </a:prstGeom>
          <a:solidFill>
            <a:schemeClr val="bg1"/>
          </a:solidFill>
          <a:ln w="15875"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sp>
        <p:nvSpPr>
          <p:cNvPr id="43" name="Up-Down Arrow 42"/>
          <p:cNvSpPr/>
          <p:nvPr/>
        </p:nvSpPr>
        <p:spPr>
          <a:xfrm rot="16200000">
            <a:off x="4171108" y="1599976"/>
            <a:ext cx="623724" cy="2687463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pl-PL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67544" y="1196752"/>
            <a:ext cx="8352928" cy="1080311"/>
            <a:chOff x="251520" y="5286501"/>
            <a:chExt cx="8208912" cy="1080311"/>
          </a:xfrm>
        </p:grpSpPr>
        <p:sp>
          <p:nvSpPr>
            <p:cNvPr id="56" name="Rectangle 2"/>
            <p:cNvSpPr txBox="1">
              <a:spLocks noChangeArrowheads="1"/>
            </p:cNvSpPr>
            <p:nvPr/>
          </p:nvSpPr>
          <p:spPr>
            <a:xfrm>
              <a:off x="251520" y="5286501"/>
              <a:ext cx="8208912" cy="1028522"/>
            </a:xfrm>
            <a:prstGeom prst="rect">
              <a:avLst/>
            </a:prstGeom>
            <a:ln w="19050">
              <a:solidFill>
                <a:schemeClr val="bg1"/>
              </a:solidFill>
              <a:headEnd/>
              <a:tailEnd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130046" tIns="65023" rIns="130046" bIns="65023" rtlCol="0">
              <a:noAutofit/>
            </a:bodyPr>
            <a:lstStyle>
              <a:lvl1pPr marL="487672" indent="-487672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6623" indent="-406394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25575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7580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92603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7626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22649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7672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52695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ea typeface="Apple Symbols" charset="0"/>
                  <a:cs typeface="Apple Symbols" charset="0"/>
                </a:rPr>
                <a:t>Data </a:t>
              </a:r>
              <a:r>
                <a:rPr lang="en-US" sz="2800" dirty="0" smtClean="0">
                  <a:ea typeface="Apple Symbols" charset="0"/>
                  <a:cs typeface="Apple Symbols" charset="0"/>
                </a:rPr>
                <a:t>Center full replicas: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 smtClean="0"/>
                <a:t>Provide consistent view            Assign small metadata</a:t>
              </a:r>
              <a:endParaRPr lang="en-US" sz="28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97509" y="5843592"/>
              <a:ext cx="5549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/>
                <a:t> </a:t>
              </a:r>
            </a:p>
          </p:txBody>
        </p:sp>
      </p:grp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718262"/>
              </p:ext>
            </p:extLst>
          </p:nvPr>
        </p:nvGraphicFramePr>
        <p:xfrm>
          <a:off x="4127470" y="2328418"/>
          <a:ext cx="723858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929"/>
                <a:gridCol w="361929"/>
              </a:tblGrid>
              <a:tr h="27286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en-US" sz="2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5" name="Can 74"/>
          <p:cNvSpPr/>
          <p:nvPr/>
        </p:nvSpPr>
        <p:spPr>
          <a:xfrm>
            <a:off x="1751206" y="2620437"/>
            <a:ext cx="1388032" cy="923165"/>
          </a:xfrm>
          <a:prstGeom prst="can">
            <a:avLst/>
          </a:prstGeom>
          <a:solidFill>
            <a:schemeClr val="bg1"/>
          </a:solidFill>
          <a:ln w="15875"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pic>
        <p:nvPicPr>
          <p:cNvPr id="46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208" y="3818760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130" y="2439193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pic>
        <p:nvPicPr>
          <p:cNvPr id="83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62298" y="2460645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Up-Down Arrow 3"/>
          <p:cNvSpPr/>
          <p:nvPr/>
        </p:nvSpPr>
        <p:spPr>
          <a:xfrm rot="2021626">
            <a:off x="1674450" y="3224141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825" y="384655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Up-Down Arrow 89"/>
          <p:cNvSpPr/>
          <p:nvPr/>
        </p:nvSpPr>
        <p:spPr>
          <a:xfrm rot="2021626">
            <a:off x="6117530" y="3266916"/>
            <a:ext cx="160639" cy="614531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1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791" y="384027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Up-Down Arrow 91"/>
          <p:cNvSpPr/>
          <p:nvPr/>
        </p:nvSpPr>
        <p:spPr>
          <a:xfrm rot="19326676">
            <a:off x="7107639" y="3260668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5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510" y="3818760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Up-Down Arrow 95"/>
          <p:cNvSpPr/>
          <p:nvPr/>
        </p:nvSpPr>
        <p:spPr>
          <a:xfrm rot="19326676">
            <a:off x="2871178" y="3269673"/>
            <a:ext cx="160639" cy="613277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872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638" y="2205357"/>
            <a:ext cx="2100714" cy="1265744"/>
          </a:xfrm>
          <a:prstGeom prst="rect">
            <a:avLst/>
          </a:prstGeom>
        </p:spPr>
      </p:pic>
      <p:pic>
        <p:nvPicPr>
          <p:cNvPr id="51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98" y="2205357"/>
            <a:ext cx="2100714" cy="1265744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Approach: Cloud-backed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20</a:t>
            </a:fld>
            <a:endParaRPr lang="en-US" dirty="0"/>
          </a:p>
        </p:txBody>
      </p:sp>
      <p:sp>
        <p:nvSpPr>
          <p:cNvPr id="74" name="Can 73"/>
          <p:cNvSpPr/>
          <p:nvPr/>
        </p:nvSpPr>
        <p:spPr>
          <a:xfrm>
            <a:off x="5979082" y="2672165"/>
            <a:ext cx="1366329" cy="871437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sp>
        <p:nvSpPr>
          <p:cNvPr id="43" name="Up-Down Arrow 42"/>
          <p:cNvSpPr/>
          <p:nvPr/>
        </p:nvSpPr>
        <p:spPr>
          <a:xfrm rot="16200000">
            <a:off x="4171108" y="1599976"/>
            <a:ext cx="623724" cy="2687463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pl-PL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509224"/>
              </p:ext>
            </p:extLst>
          </p:nvPr>
        </p:nvGraphicFramePr>
        <p:xfrm>
          <a:off x="4127470" y="2328418"/>
          <a:ext cx="723858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929"/>
                <a:gridCol w="361929"/>
              </a:tblGrid>
              <a:tr h="27286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en-US" sz="2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5" name="Can 74"/>
          <p:cNvSpPr/>
          <p:nvPr/>
        </p:nvSpPr>
        <p:spPr>
          <a:xfrm>
            <a:off x="1751206" y="2620437"/>
            <a:ext cx="1388032" cy="923165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pic>
        <p:nvPicPr>
          <p:cNvPr id="46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208" y="3818760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510" y="381824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/>
          <p:cNvSpPr/>
          <p:nvPr/>
        </p:nvSpPr>
        <p:spPr>
          <a:xfrm rot="16200000">
            <a:off x="3198344" y="4305310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sp>
        <p:nvSpPr>
          <p:cNvPr id="61" name="Can 60"/>
          <p:cNvSpPr/>
          <p:nvPr/>
        </p:nvSpPr>
        <p:spPr>
          <a:xfrm>
            <a:off x="2267744" y="4109848"/>
            <a:ext cx="892109" cy="759312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sp>
        <p:nvSpPr>
          <p:cNvPr id="58" name="Down Arrow 57"/>
          <p:cNvSpPr/>
          <p:nvPr/>
        </p:nvSpPr>
        <p:spPr>
          <a:xfrm rot="8912955">
            <a:off x="3186577" y="3132525"/>
            <a:ext cx="171207" cy="102844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8-Point Star 62"/>
          <p:cNvSpPr/>
          <p:nvPr/>
        </p:nvSpPr>
        <p:spPr>
          <a:xfrm>
            <a:off x="2853510" y="4558751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82" name="Picture 8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130" y="2439193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pic>
        <p:nvPicPr>
          <p:cNvPr id="83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62298" y="2460645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Up-Down Arrow 3"/>
          <p:cNvSpPr/>
          <p:nvPr/>
        </p:nvSpPr>
        <p:spPr>
          <a:xfrm rot="2021626">
            <a:off x="1674450" y="3224141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825" y="384655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Up-Down Arrow 89"/>
          <p:cNvSpPr/>
          <p:nvPr/>
        </p:nvSpPr>
        <p:spPr>
          <a:xfrm rot="2021626">
            <a:off x="6117530" y="3266916"/>
            <a:ext cx="160639" cy="614531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1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791" y="384027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Up-Down Arrow 91"/>
          <p:cNvSpPr/>
          <p:nvPr/>
        </p:nvSpPr>
        <p:spPr>
          <a:xfrm rot="19326676">
            <a:off x="7107639" y="3260668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467544" y="1196752"/>
            <a:ext cx="8352928" cy="1080311"/>
            <a:chOff x="251520" y="5286501"/>
            <a:chExt cx="8208912" cy="1080311"/>
          </a:xfrm>
        </p:grpSpPr>
        <p:sp>
          <p:nvSpPr>
            <p:cNvPr id="42" name="Rectangle 2"/>
            <p:cNvSpPr txBox="1">
              <a:spLocks noChangeArrowheads="1"/>
            </p:cNvSpPr>
            <p:nvPr/>
          </p:nvSpPr>
          <p:spPr>
            <a:xfrm>
              <a:off x="251520" y="5286501"/>
              <a:ext cx="8208912" cy="1028522"/>
            </a:xfrm>
            <a:prstGeom prst="rect">
              <a:avLst/>
            </a:prstGeom>
            <a:ln w="19050">
              <a:solidFill>
                <a:schemeClr val="bg1"/>
              </a:solidFill>
              <a:headEnd/>
              <a:tailEnd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130046" tIns="65023" rIns="130046" bIns="65023" rtlCol="0">
              <a:noAutofit/>
            </a:bodyPr>
            <a:lstStyle>
              <a:lvl1pPr marL="487672" indent="-487672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6623" indent="-406394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25575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7580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92603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7626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22649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7672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52695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ea typeface="Apple Symbols" charset="0"/>
                  <a:cs typeface="Apple Symbols" charset="0"/>
                </a:rPr>
                <a:t>Data </a:t>
              </a:r>
              <a:r>
                <a:rPr lang="en-US" sz="2800" dirty="0" smtClean="0">
                  <a:ea typeface="Apple Symbols" charset="0"/>
                  <a:cs typeface="Apple Symbols" charset="0"/>
                </a:rPr>
                <a:t>Center full replicas: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 smtClean="0"/>
                <a:t>Provide consistent view            Assign small metadata</a:t>
              </a:r>
              <a:endParaRPr lang="en-US" sz="28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97509" y="5843592"/>
              <a:ext cx="5549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/>
                <a:t> </a:t>
              </a:r>
            </a:p>
          </p:txBody>
        </p:sp>
      </p:grpSp>
      <p:sp>
        <p:nvSpPr>
          <p:cNvPr id="38" name="Down Arrow 37"/>
          <p:cNvSpPr/>
          <p:nvPr/>
        </p:nvSpPr>
        <p:spPr>
          <a:xfrm rot="19876580">
            <a:off x="2569473" y="3321996"/>
            <a:ext cx="138846" cy="780969"/>
          </a:xfrm>
          <a:prstGeom prst="downArrow">
            <a:avLst>
              <a:gd name="adj1" fmla="val 63368"/>
              <a:gd name="adj2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487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638" y="2205357"/>
            <a:ext cx="2100714" cy="1265744"/>
          </a:xfrm>
          <a:prstGeom prst="rect">
            <a:avLst/>
          </a:prstGeom>
        </p:spPr>
      </p:pic>
      <p:pic>
        <p:nvPicPr>
          <p:cNvPr id="51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98" y="2205357"/>
            <a:ext cx="2100714" cy="1265744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Approach: Cloud-backed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21</a:t>
            </a:fld>
            <a:endParaRPr lang="en-US" dirty="0"/>
          </a:p>
        </p:txBody>
      </p:sp>
      <p:sp>
        <p:nvSpPr>
          <p:cNvPr id="74" name="Can 73"/>
          <p:cNvSpPr/>
          <p:nvPr/>
        </p:nvSpPr>
        <p:spPr>
          <a:xfrm>
            <a:off x="5979082" y="2672165"/>
            <a:ext cx="1366329" cy="871437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sp>
        <p:nvSpPr>
          <p:cNvPr id="43" name="Up-Down Arrow 42"/>
          <p:cNvSpPr/>
          <p:nvPr/>
        </p:nvSpPr>
        <p:spPr>
          <a:xfrm rot="16200000">
            <a:off x="4171108" y="1599976"/>
            <a:ext cx="623724" cy="2687463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pl-PL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160458"/>
              </p:ext>
            </p:extLst>
          </p:nvPr>
        </p:nvGraphicFramePr>
        <p:xfrm>
          <a:off x="4127470" y="2328418"/>
          <a:ext cx="723858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929"/>
                <a:gridCol w="361929"/>
              </a:tblGrid>
              <a:tr h="27286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en-US" sz="2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5" name="Can 74"/>
          <p:cNvSpPr/>
          <p:nvPr/>
        </p:nvSpPr>
        <p:spPr>
          <a:xfrm>
            <a:off x="1751206" y="2620437"/>
            <a:ext cx="1388032" cy="923165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pic>
        <p:nvPicPr>
          <p:cNvPr id="46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208" y="3818760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510" y="381824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/>
          <p:cNvSpPr/>
          <p:nvPr/>
        </p:nvSpPr>
        <p:spPr>
          <a:xfrm rot="16200000">
            <a:off x="3198344" y="4305310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sp>
        <p:nvSpPr>
          <p:cNvPr id="61" name="Can 60"/>
          <p:cNvSpPr/>
          <p:nvPr/>
        </p:nvSpPr>
        <p:spPr>
          <a:xfrm>
            <a:off x="2267744" y="4109848"/>
            <a:ext cx="892109" cy="759312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sp>
        <p:nvSpPr>
          <p:cNvPr id="58" name="Down Arrow 57"/>
          <p:cNvSpPr/>
          <p:nvPr/>
        </p:nvSpPr>
        <p:spPr>
          <a:xfrm rot="8912955">
            <a:off x="3186577" y="3132525"/>
            <a:ext cx="171207" cy="102844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8-Point Star 62"/>
          <p:cNvSpPr/>
          <p:nvPr/>
        </p:nvSpPr>
        <p:spPr>
          <a:xfrm>
            <a:off x="2853510" y="4558751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sp>
        <p:nvSpPr>
          <p:cNvPr id="78" name="Arc 77"/>
          <p:cNvSpPr/>
          <p:nvPr/>
        </p:nvSpPr>
        <p:spPr>
          <a:xfrm rot="7661393">
            <a:off x="3201768" y="4683859"/>
            <a:ext cx="484604" cy="538973"/>
          </a:xfrm>
          <a:prstGeom prst="arc">
            <a:avLst>
              <a:gd name="adj1" fmla="val 10941862"/>
              <a:gd name="adj2" fmla="val 1320280"/>
            </a:avLst>
          </a:prstGeom>
          <a:ln w="28575">
            <a:solidFill>
              <a:schemeClr val="accent6">
                <a:lumMod val="75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55776" y="5085184"/>
            <a:ext cx="12146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update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2" name="Picture 8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130" y="2439193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pic>
        <p:nvPicPr>
          <p:cNvPr id="83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62298" y="2460645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Up-Down Arrow 3"/>
          <p:cNvSpPr/>
          <p:nvPr/>
        </p:nvSpPr>
        <p:spPr>
          <a:xfrm rot="2021626">
            <a:off x="1674450" y="3224141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825" y="384655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Up-Down Arrow 89"/>
          <p:cNvSpPr/>
          <p:nvPr/>
        </p:nvSpPr>
        <p:spPr>
          <a:xfrm rot="2021626">
            <a:off x="6117530" y="3266916"/>
            <a:ext cx="160639" cy="614531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1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791" y="384027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Up-Down Arrow 91"/>
          <p:cNvSpPr/>
          <p:nvPr/>
        </p:nvSpPr>
        <p:spPr>
          <a:xfrm rot="19326676">
            <a:off x="7107639" y="3260668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467544" y="1196752"/>
            <a:ext cx="8352928" cy="1080311"/>
            <a:chOff x="251520" y="5286501"/>
            <a:chExt cx="8208912" cy="1080311"/>
          </a:xfrm>
        </p:grpSpPr>
        <p:sp>
          <p:nvSpPr>
            <p:cNvPr id="42" name="Rectangle 2"/>
            <p:cNvSpPr txBox="1">
              <a:spLocks noChangeArrowheads="1"/>
            </p:cNvSpPr>
            <p:nvPr/>
          </p:nvSpPr>
          <p:spPr>
            <a:xfrm>
              <a:off x="251520" y="5286501"/>
              <a:ext cx="8208912" cy="1028522"/>
            </a:xfrm>
            <a:prstGeom prst="rect">
              <a:avLst/>
            </a:prstGeom>
            <a:ln w="19050">
              <a:solidFill>
                <a:schemeClr val="bg1"/>
              </a:solidFill>
              <a:headEnd/>
              <a:tailEnd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130046" tIns="65023" rIns="130046" bIns="65023" rtlCol="0">
              <a:noAutofit/>
            </a:bodyPr>
            <a:lstStyle>
              <a:lvl1pPr marL="487672" indent="-487672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6623" indent="-406394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25575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7580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92603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7626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22649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7672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52695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ea typeface="Apple Symbols" charset="0"/>
                  <a:cs typeface="Apple Symbols" charset="0"/>
                </a:rPr>
                <a:t>Data </a:t>
              </a:r>
              <a:r>
                <a:rPr lang="en-US" sz="2800" dirty="0" smtClean="0">
                  <a:ea typeface="Apple Symbols" charset="0"/>
                  <a:cs typeface="Apple Symbols" charset="0"/>
                </a:rPr>
                <a:t>Center full replicas: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 smtClean="0"/>
                <a:t>Provide consistent view            Assign small metadata</a:t>
              </a:r>
              <a:endParaRPr lang="en-US" sz="28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97509" y="5843592"/>
              <a:ext cx="5549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/>
                <a:t> </a:t>
              </a:r>
            </a:p>
          </p:txBody>
        </p:sp>
      </p:grpSp>
      <p:sp>
        <p:nvSpPr>
          <p:cNvPr id="38" name="Down Arrow 37"/>
          <p:cNvSpPr/>
          <p:nvPr/>
        </p:nvSpPr>
        <p:spPr>
          <a:xfrm rot="19876580">
            <a:off x="2569473" y="3321996"/>
            <a:ext cx="138846" cy="780969"/>
          </a:xfrm>
          <a:prstGeom prst="downArrow">
            <a:avLst>
              <a:gd name="adj1" fmla="val 63368"/>
              <a:gd name="adj2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527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638" y="2205357"/>
            <a:ext cx="2100714" cy="1265744"/>
          </a:xfrm>
          <a:prstGeom prst="rect">
            <a:avLst/>
          </a:prstGeom>
        </p:spPr>
      </p:pic>
      <p:pic>
        <p:nvPicPr>
          <p:cNvPr id="51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98" y="2205357"/>
            <a:ext cx="2100714" cy="1265744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Approach: Cloud-backed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22</a:t>
            </a:fld>
            <a:endParaRPr lang="en-US" dirty="0"/>
          </a:p>
        </p:txBody>
      </p:sp>
      <p:sp>
        <p:nvSpPr>
          <p:cNvPr id="74" name="Can 73"/>
          <p:cNvSpPr/>
          <p:nvPr/>
        </p:nvSpPr>
        <p:spPr>
          <a:xfrm>
            <a:off x="5979082" y="2672165"/>
            <a:ext cx="1366329" cy="871437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sp>
        <p:nvSpPr>
          <p:cNvPr id="43" name="Up-Down Arrow 42"/>
          <p:cNvSpPr/>
          <p:nvPr/>
        </p:nvSpPr>
        <p:spPr>
          <a:xfrm rot="16200000">
            <a:off x="4171108" y="1599976"/>
            <a:ext cx="623724" cy="2687463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pl-PL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772265"/>
              </p:ext>
            </p:extLst>
          </p:nvPr>
        </p:nvGraphicFramePr>
        <p:xfrm>
          <a:off x="4127470" y="2328418"/>
          <a:ext cx="723858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929"/>
                <a:gridCol w="361929"/>
              </a:tblGrid>
              <a:tr h="27286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en-US" sz="2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5" name="Can 74"/>
          <p:cNvSpPr/>
          <p:nvPr/>
        </p:nvSpPr>
        <p:spPr>
          <a:xfrm>
            <a:off x="1751206" y="2620437"/>
            <a:ext cx="1388032" cy="923165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pic>
        <p:nvPicPr>
          <p:cNvPr id="46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208" y="3818760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510" y="381824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/>
          <p:cNvSpPr/>
          <p:nvPr/>
        </p:nvSpPr>
        <p:spPr>
          <a:xfrm rot="16200000">
            <a:off x="3198344" y="4305310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sp>
        <p:nvSpPr>
          <p:cNvPr id="61" name="Can 60"/>
          <p:cNvSpPr/>
          <p:nvPr/>
        </p:nvSpPr>
        <p:spPr>
          <a:xfrm>
            <a:off x="2267744" y="4109848"/>
            <a:ext cx="892109" cy="759312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sp>
        <p:nvSpPr>
          <p:cNvPr id="58" name="Down Arrow 57"/>
          <p:cNvSpPr/>
          <p:nvPr/>
        </p:nvSpPr>
        <p:spPr>
          <a:xfrm rot="8912955">
            <a:off x="3186577" y="3132525"/>
            <a:ext cx="171207" cy="102844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8-Point Star 62"/>
          <p:cNvSpPr/>
          <p:nvPr/>
        </p:nvSpPr>
        <p:spPr>
          <a:xfrm>
            <a:off x="2853510" y="4558751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sp>
        <p:nvSpPr>
          <p:cNvPr id="78" name="Arc 77"/>
          <p:cNvSpPr/>
          <p:nvPr/>
        </p:nvSpPr>
        <p:spPr>
          <a:xfrm rot="7661393">
            <a:off x="3201768" y="4683859"/>
            <a:ext cx="484604" cy="538973"/>
          </a:xfrm>
          <a:prstGeom prst="arc">
            <a:avLst>
              <a:gd name="adj1" fmla="val 10941862"/>
              <a:gd name="adj2" fmla="val 1320280"/>
            </a:avLst>
          </a:prstGeom>
          <a:ln w="28575">
            <a:solidFill>
              <a:schemeClr val="accent6">
                <a:lumMod val="75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55776" y="5085184"/>
            <a:ext cx="12146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update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2" name="Picture 8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130" y="2439193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pic>
        <p:nvPicPr>
          <p:cNvPr id="83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62298" y="2460645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4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685864"/>
              </p:ext>
            </p:extLst>
          </p:nvPr>
        </p:nvGraphicFramePr>
        <p:xfrm>
          <a:off x="3496032" y="3547853"/>
          <a:ext cx="509754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877"/>
                <a:gridCol w="254877"/>
              </a:tblGrid>
              <a:tr h="18529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5" name="Rectangle 84"/>
          <p:cNvSpPr/>
          <p:nvPr/>
        </p:nvSpPr>
        <p:spPr>
          <a:xfrm>
            <a:off x="3277371" y="3506439"/>
            <a:ext cx="256202" cy="17857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" name="Up-Down Arrow 3"/>
          <p:cNvSpPr/>
          <p:nvPr/>
        </p:nvSpPr>
        <p:spPr>
          <a:xfrm rot="2021626">
            <a:off x="1674450" y="3224141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825" y="384655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Up-Down Arrow 89"/>
          <p:cNvSpPr/>
          <p:nvPr/>
        </p:nvSpPr>
        <p:spPr>
          <a:xfrm rot="2021626">
            <a:off x="6117530" y="3266916"/>
            <a:ext cx="160639" cy="614531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1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791" y="384027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Up-Down Arrow 91"/>
          <p:cNvSpPr/>
          <p:nvPr/>
        </p:nvSpPr>
        <p:spPr>
          <a:xfrm rot="19326676">
            <a:off x="7107639" y="3260668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467544" y="1196752"/>
            <a:ext cx="8352928" cy="1080311"/>
            <a:chOff x="251520" y="5286501"/>
            <a:chExt cx="8208912" cy="1080311"/>
          </a:xfrm>
        </p:grpSpPr>
        <p:sp>
          <p:nvSpPr>
            <p:cNvPr id="42" name="Rectangle 2"/>
            <p:cNvSpPr txBox="1">
              <a:spLocks noChangeArrowheads="1"/>
            </p:cNvSpPr>
            <p:nvPr/>
          </p:nvSpPr>
          <p:spPr>
            <a:xfrm>
              <a:off x="251520" y="5286501"/>
              <a:ext cx="8208912" cy="1028522"/>
            </a:xfrm>
            <a:prstGeom prst="rect">
              <a:avLst/>
            </a:prstGeom>
            <a:ln w="19050">
              <a:solidFill>
                <a:schemeClr val="bg1"/>
              </a:solidFill>
              <a:headEnd/>
              <a:tailEnd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130046" tIns="65023" rIns="130046" bIns="65023" rtlCol="0">
              <a:noAutofit/>
            </a:bodyPr>
            <a:lstStyle>
              <a:lvl1pPr marL="487672" indent="-487672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6623" indent="-406394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25575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7580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92603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7626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22649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7672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52695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ea typeface="Apple Symbols" charset="0"/>
                  <a:cs typeface="Apple Symbols" charset="0"/>
                </a:rPr>
                <a:t>Data </a:t>
              </a:r>
              <a:r>
                <a:rPr lang="en-US" sz="2800" dirty="0" smtClean="0">
                  <a:ea typeface="Apple Symbols" charset="0"/>
                  <a:cs typeface="Apple Symbols" charset="0"/>
                </a:rPr>
                <a:t>Center full replicas: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 smtClean="0"/>
                <a:t>Provide consistent view            Assign small metadata</a:t>
              </a:r>
              <a:endParaRPr lang="en-US" sz="28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97509" y="5843592"/>
              <a:ext cx="5549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/>
                <a:t> </a:t>
              </a:r>
            </a:p>
          </p:txBody>
        </p:sp>
      </p:grpSp>
      <p:sp>
        <p:nvSpPr>
          <p:cNvPr id="38" name="Down Arrow 37"/>
          <p:cNvSpPr/>
          <p:nvPr/>
        </p:nvSpPr>
        <p:spPr>
          <a:xfrm rot="19876580">
            <a:off x="2569473" y="3321996"/>
            <a:ext cx="138846" cy="780969"/>
          </a:xfrm>
          <a:prstGeom prst="downArrow">
            <a:avLst>
              <a:gd name="adj1" fmla="val 63368"/>
              <a:gd name="adj2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2434034" y="3599940"/>
            <a:ext cx="251508" cy="333116"/>
            <a:chOff x="3817789" y="2492896"/>
            <a:chExt cx="251508" cy="333116"/>
          </a:xfrm>
        </p:grpSpPr>
        <p:pic>
          <p:nvPicPr>
            <p:cNvPr id="80" name="Picture 7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5313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1" name="Oval 80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5</a:t>
              </a:r>
              <a:endParaRPr lang="en-US" sz="20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77131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638" y="2205357"/>
            <a:ext cx="2100714" cy="1265744"/>
          </a:xfrm>
          <a:prstGeom prst="rect">
            <a:avLst/>
          </a:prstGeom>
        </p:spPr>
      </p:pic>
      <p:pic>
        <p:nvPicPr>
          <p:cNvPr id="51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98" y="2205357"/>
            <a:ext cx="2100714" cy="1265744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Approach: Cloud-backed Partial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23</a:t>
            </a:fld>
            <a:endParaRPr lang="en-US" dirty="0"/>
          </a:p>
        </p:txBody>
      </p:sp>
      <p:sp>
        <p:nvSpPr>
          <p:cNvPr id="74" name="Can 73"/>
          <p:cNvSpPr/>
          <p:nvPr/>
        </p:nvSpPr>
        <p:spPr>
          <a:xfrm>
            <a:off x="5979082" y="2672165"/>
            <a:ext cx="1366329" cy="871437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sp>
        <p:nvSpPr>
          <p:cNvPr id="43" name="Up-Down Arrow 42"/>
          <p:cNvSpPr/>
          <p:nvPr/>
        </p:nvSpPr>
        <p:spPr>
          <a:xfrm rot="16200000">
            <a:off x="4171108" y="1599976"/>
            <a:ext cx="623724" cy="2687463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pl-PL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418728"/>
              </p:ext>
            </p:extLst>
          </p:nvPr>
        </p:nvGraphicFramePr>
        <p:xfrm>
          <a:off x="4127470" y="2328418"/>
          <a:ext cx="723858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929"/>
                <a:gridCol w="361929"/>
              </a:tblGrid>
              <a:tr h="27286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en-US" sz="2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5" name="Can 74"/>
          <p:cNvSpPr/>
          <p:nvPr/>
        </p:nvSpPr>
        <p:spPr>
          <a:xfrm>
            <a:off x="1751206" y="2620437"/>
            <a:ext cx="1388032" cy="923165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DC</a:t>
            </a:r>
            <a:endParaRPr lang="en-US" sz="3600" b="1" baseline="-25000" dirty="0">
              <a:solidFill>
                <a:schemeClr val="tx1"/>
              </a:solidFill>
            </a:endParaRPr>
          </a:p>
        </p:txBody>
      </p:sp>
      <p:pic>
        <p:nvPicPr>
          <p:cNvPr id="46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208" y="3818760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Down Arrow 58"/>
          <p:cNvSpPr/>
          <p:nvPr/>
        </p:nvSpPr>
        <p:spPr>
          <a:xfrm rot="19876580">
            <a:off x="2569473" y="3321996"/>
            <a:ext cx="138846" cy="780969"/>
          </a:xfrm>
          <a:prstGeom prst="downArrow">
            <a:avLst>
              <a:gd name="adj1" fmla="val 63368"/>
              <a:gd name="adj2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510" y="381824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/>
          <p:cNvSpPr/>
          <p:nvPr/>
        </p:nvSpPr>
        <p:spPr>
          <a:xfrm rot="16200000">
            <a:off x="3198344" y="4305310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sp>
        <p:nvSpPr>
          <p:cNvPr id="61" name="Can 60"/>
          <p:cNvSpPr/>
          <p:nvPr/>
        </p:nvSpPr>
        <p:spPr>
          <a:xfrm>
            <a:off x="2267744" y="4109848"/>
            <a:ext cx="892109" cy="759312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sp>
        <p:nvSpPr>
          <p:cNvPr id="58" name="Down Arrow 57"/>
          <p:cNvSpPr/>
          <p:nvPr/>
        </p:nvSpPr>
        <p:spPr>
          <a:xfrm rot="8912955">
            <a:off x="3186577" y="3132525"/>
            <a:ext cx="171207" cy="102844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8-Point Star 62"/>
          <p:cNvSpPr/>
          <p:nvPr/>
        </p:nvSpPr>
        <p:spPr>
          <a:xfrm>
            <a:off x="2853510" y="4558751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sp>
        <p:nvSpPr>
          <p:cNvPr id="78" name="Arc 77"/>
          <p:cNvSpPr/>
          <p:nvPr/>
        </p:nvSpPr>
        <p:spPr>
          <a:xfrm rot="7661393">
            <a:off x="3201768" y="4683859"/>
            <a:ext cx="484604" cy="538973"/>
          </a:xfrm>
          <a:prstGeom prst="arc">
            <a:avLst>
              <a:gd name="adj1" fmla="val 10941862"/>
              <a:gd name="adj2" fmla="val 1320280"/>
            </a:avLst>
          </a:prstGeom>
          <a:ln w="28575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2" name="Picture 8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130" y="2439193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pic>
        <p:nvPicPr>
          <p:cNvPr id="83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62298" y="2460645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>
            <a:off x="434812" y="5588950"/>
            <a:ext cx="8529676" cy="1080410"/>
            <a:chOff x="434812" y="1340767"/>
            <a:chExt cx="8349893" cy="1080410"/>
          </a:xfrm>
        </p:grpSpPr>
        <p:sp>
          <p:nvSpPr>
            <p:cNvPr id="87" name="Rectangle 2"/>
            <p:cNvSpPr txBox="1">
              <a:spLocks noChangeArrowheads="1"/>
            </p:cNvSpPr>
            <p:nvPr/>
          </p:nvSpPr>
          <p:spPr>
            <a:xfrm>
              <a:off x="434812" y="1340767"/>
              <a:ext cx="8349893" cy="1080409"/>
            </a:xfrm>
            <a:prstGeom prst="rect">
              <a:avLst/>
            </a:prstGeom>
            <a:ln w="19050">
              <a:noFill/>
              <a:headEnd/>
              <a:tailEnd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130046" tIns="65023" rIns="130046" bIns="65023" rtlCol="0">
              <a:noAutofit/>
            </a:bodyPr>
            <a:lstStyle>
              <a:lvl1pPr marL="487672" indent="-487672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6623" indent="-406394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25575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7580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92603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7626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22649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7672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52695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</a:rPr>
                <a:t>Client </a:t>
              </a:r>
              <a:r>
                <a:rPr lang="en-US" sz="2800" dirty="0" smtClean="0">
                  <a:solidFill>
                    <a:schemeClr val="accent6">
                      <a:lumMod val="75000"/>
                    </a:schemeClr>
                  </a:solidFill>
                </a:rPr>
                <a:t>reads: </a:t>
              </a:r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</a:rPr>
                <a:t>cached fragment of cloud version </a:t>
              </a:r>
              <a:r>
                <a:rPr lang="en-US" sz="2800" dirty="0" smtClean="0">
                  <a:solidFill>
                    <a:schemeClr val="accent6">
                      <a:lumMod val="75000"/>
                    </a:schemeClr>
                  </a:solidFill>
                  <a:ea typeface="Apple Symbols" charset="0"/>
                  <a:cs typeface="Apple Symbols" charset="0"/>
                </a:rPr>
                <a:t>∪ own log</a:t>
              </a:r>
              <a:endPara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endParaRP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</a:rPr>
                <a:t> High </a:t>
              </a:r>
              <a:r>
                <a:rPr lang="en-US" sz="2800" dirty="0" smtClean="0">
                  <a:solidFill>
                    <a:schemeClr val="accent6">
                      <a:lumMod val="75000"/>
                    </a:schemeClr>
                  </a:solidFill>
                </a:rPr>
                <a:t>availability        Consistency  </a:t>
              </a:r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</a:rPr>
                <a:t>w/read-your-writes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356955" y="1897957"/>
              <a:ext cx="5549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</a:rPr>
                <a:t> </a:t>
              </a:r>
            </a:p>
          </p:txBody>
        </p:sp>
      </p:grpSp>
      <p:sp>
        <p:nvSpPr>
          <p:cNvPr id="4" name="Up-Down Arrow 3"/>
          <p:cNvSpPr/>
          <p:nvPr/>
        </p:nvSpPr>
        <p:spPr>
          <a:xfrm rot="2021626">
            <a:off x="1674450" y="3224141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825" y="384655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Up-Down Arrow 89"/>
          <p:cNvSpPr/>
          <p:nvPr/>
        </p:nvSpPr>
        <p:spPr>
          <a:xfrm rot="2021626">
            <a:off x="6117530" y="3266916"/>
            <a:ext cx="160639" cy="614531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1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1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791" y="3840271"/>
            <a:ext cx="590561" cy="59056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Up-Down Arrow 91"/>
          <p:cNvSpPr/>
          <p:nvPr/>
        </p:nvSpPr>
        <p:spPr>
          <a:xfrm rot="19326676">
            <a:off x="7107639" y="3260668"/>
            <a:ext cx="160639" cy="63089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467544" y="1196752"/>
            <a:ext cx="8352928" cy="1080311"/>
            <a:chOff x="251520" y="5286501"/>
            <a:chExt cx="8208912" cy="1080311"/>
          </a:xfrm>
        </p:grpSpPr>
        <p:sp>
          <p:nvSpPr>
            <p:cNvPr id="42" name="Rectangle 2"/>
            <p:cNvSpPr txBox="1">
              <a:spLocks noChangeArrowheads="1"/>
            </p:cNvSpPr>
            <p:nvPr/>
          </p:nvSpPr>
          <p:spPr>
            <a:xfrm>
              <a:off x="251520" y="5286501"/>
              <a:ext cx="8208912" cy="1028522"/>
            </a:xfrm>
            <a:prstGeom prst="rect">
              <a:avLst/>
            </a:prstGeom>
            <a:ln w="19050">
              <a:solidFill>
                <a:schemeClr val="bg1"/>
              </a:solidFill>
              <a:headEnd/>
              <a:tailEnd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130046" tIns="65023" rIns="130046" bIns="65023" rtlCol="0">
              <a:noAutofit/>
            </a:bodyPr>
            <a:lstStyle>
              <a:lvl1pPr marL="487672" indent="-487672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6623" indent="-406394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25575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7580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92603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7626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22649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7672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526954" indent="-325115" algn="l" defTabSz="13004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ea typeface="Apple Symbols" charset="0"/>
                  <a:cs typeface="Apple Symbols" charset="0"/>
                </a:rPr>
                <a:t>Data </a:t>
              </a:r>
              <a:r>
                <a:rPr lang="en-US" sz="2800" dirty="0" smtClean="0">
                  <a:ea typeface="Apple Symbols" charset="0"/>
                  <a:cs typeface="Apple Symbols" charset="0"/>
                </a:rPr>
                <a:t>Center full replicas: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 smtClean="0"/>
                <a:t>Provide consistent view            Assign small metadata</a:t>
              </a:r>
              <a:endParaRPr lang="en-US" sz="28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97509" y="5843592"/>
              <a:ext cx="5549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2800" dirty="0"/>
                <a:t> </a:t>
              </a:r>
            </a:p>
          </p:txBody>
        </p:sp>
      </p:grpSp>
      <p:sp>
        <p:nvSpPr>
          <p:cNvPr id="45" name="Arc 44"/>
          <p:cNvSpPr/>
          <p:nvPr/>
        </p:nvSpPr>
        <p:spPr>
          <a:xfrm rot="12083781">
            <a:off x="2613687" y="4722958"/>
            <a:ext cx="484604" cy="538973"/>
          </a:xfrm>
          <a:prstGeom prst="arc">
            <a:avLst>
              <a:gd name="adj1" fmla="val 10941862"/>
              <a:gd name="adj2" fmla="val 1320280"/>
            </a:avLst>
          </a:prstGeom>
          <a:ln w="28575">
            <a:solidFill>
              <a:schemeClr val="accent6">
                <a:lumMod val="75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71800" y="5138028"/>
            <a:ext cx="843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read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0930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Potential of Cloud-backed Client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24</a:t>
            </a:fld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23529" y="6021288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Setup: </a:t>
            </a:r>
            <a:r>
              <a:rPr lang="pl-PL" sz="2400" dirty="0" smtClean="0"/>
              <a:t>DCs </a:t>
            </a:r>
            <a:r>
              <a:rPr lang="pl-PL" sz="2400" dirty="0"/>
              <a:t>in </a:t>
            </a:r>
            <a:r>
              <a:rPr lang="en-US" sz="2400" dirty="0" smtClean="0"/>
              <a:t>3 </a:t>
            </a:r>
            <a:r>
              <a:rPr lang="pl-PL" sz="2400" dirty="0" smtClean="0"/>
              <a:t>AWS EC2</a:t>
            </a:r>
            <a:r>
              <a:rPr lang="en-US" sz="2400" dirty="0" smtClean="0"/>
              <a:t> regions, YCSB workload, cache=256 objects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420836" y="1386266"/>
            <a:ext cx="6391524" cy="3471281"/>
            <a:chOff x="200254" y="2574468"/>
            <a:chExt cx="5360586" cy="2988861"/>
          </a:xfrm>
        </p:grpSpPr>
        <p:grpSp>
          <p:nvGrpSpPr>
            <p:cNvPr id="22" name="Group 21"/>
            <p:cNvGrpSpPr/>
            <p:nvPr/>
          </p:nvGrpSpPr>
          <p:grpSpPr>
            <a:xfrm>
              <a:off x="200254" y="2574468"/>
              <a:ext cx="5360586" cy="2988861"/>
              <a:chOff x="56238" y="2832883"/>
              <a:chExt cx="5360586" cy="2988861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368852" y="3141264"/>
                <a:ext cx="5047972" cy="2680480"/>
                <a:chOff x="368852" y="3141264"/>
                <a:chExt cx="5047972" cy="2680480"/>
              </a:xfrm>
            </p:grpSpPr>
            <p:pic>
              <p:nvPicPr>
                <p:cNvPr id="26" name="Picture 25"/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580" t="47653" r="81409" b="9369"/>
                <a:stretch/>
              </p:blipFill>
              <p:spPr>
                <a:xfrm>
                  <a:off x="368852" y="3141264"/>
                  <a:ext cx="1116000" cy="2232000"/>
                </a:xfrm>
                <a:prstGeom prst="rect">
                  <a:avLst/>
                </a:prstGeom>
              </p:spPr>
            </p:pic>
            <p:sp>
              <p:nvSpPr>
                <p:cNvPr id="27" name="Rectangle 26"/>
                <p:cNvSpPr/>
                <p:nvPr/>
              </p:nvSpPr>
              <p:spPr>
                <a:xfrm>
                  <a:off x="988581" y="5371582"/>
                  <a:ext cx="4428243" cy="4501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dirty="0" smtClean="0"/>
                    <a:t>Response time of operation [</a:t>
                  </a:r>
                  <a:r>
                    <a:rPr lang="en-US" sz="2800" dirty="0" err="1" smtClean="0"/>
                    <a:t>ms</a:t>
                  </a:r>
                  <a:r>
                    <a:rPr lang="en-US" sz="2800" dirty="0" smtClean="0"/>
                    <a:t>]</a:t>
                  </a:r>
                  <a:endParaRPr lang="en-US" sz="2800" dirty="0"/>
                </a:p>
              </p:txBody>
            </p:sp>
          </p:grpSp>
          <p:sp>
            <p:nvSpPr>
              <p:cNvPr id="25" name="Rectangle 24"/>
              <p:cNvSpPr/>
              <p:nvPr/>
            </p:nvSpPr>
            <p:spPr>
              <a:xfrm rot="16200000">
                <a:off x="-1040575" y="3929696"/>
                <a:ext cx="2662357" cy="4687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/>
                  <a:t>CDF for 1000 clients</a:t>
                </a:r>
                <a:endParaRPr lang="en-US" sz="2800" dirty="0"/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477" t="47653" r="7480" b="9369"/>
            <a:stretch/>
          </p:blipFill>
          <p:spPr>
            <a:xfrm>
              <a:off x="1548000" y="2882849"/>
              <a:ext cx="3348000" cy="2232000"/>
            </a:xfrm>
            <a:prstGeom prst="rect">
              <a:avLst/>
            </a:prstGeom>
          </p:spPr>
        </p:pic>
      </p:grpSp>
      <p:pic>
        <p:nvPicPr>
          <p:cNvPr id="28" name="Content Placeholder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821" y="1206432"/>
            <a:ext cx="780229" cy="47011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967" y="1295781"/>
            <a:ext cx="291414" cy="29141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9215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Potential of Cloud-backed Client Replicas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25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420836" y="1386266"/>
            <a:ext cx="6391524" cy="3471281"/>
            <a:chOff x="200254" y="2574468"/>
            <a:chExt cx="5360586" cy="2988861"/>
          </a:xfrm>
        </p:grpSpPr>
        <p:grpSp>
          <p:nvGrpSpPr>
            <p:cNvPr id="4" name="Group 3"/>
            <p:cNvGrpSpPr/>
            <p:nvPr/>
          </p:nvGrpSpPr>
          <p:grpSpPr>
            <a:xfrm>
              <a:off x="200254" y="2574468"/>
              <a:ext cx="5360586" cy="2988861"/>
              <a:chOff x="56238" y="2832883"/>
              <a:chExt cx="5360586" cy="2988861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368852" y="3141264"/>
                <a:ext cx="5047972" cy="2680480"/>
                <a:chOff x="368852" y="3141264"/>
                <a:chExt cx="5047972" cy="2680480"/>
              </a:xfrm>
            </p:grpSpPr>
            <p:pic>
              <p:nvPicPr>
                <p:cNvPr id="38" name="Picture 37"/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580" t="47653" r="81409" b="9369"/>
                <a:stretch/>
              </p:blipFill>
              <p:spPr>
                <a:xfrm>
                  <a:off x="368852" y="3141264"/>
                  <a:ext cx="1116000" cy="2232000"/>
                </a:xfrm>
                <a:prstGeom prst="rect">
                  <a:avLst/>
                </a:prstGeom>
              </p:spPr>
            </p:pic>
            <p:sp>
              <p:nvSpPr>
                <p:cNvPr id="15" name="Rectangle 14"/>
                <p:cNvSpPr/>
                <p:nvPr/>
              </p:nvSpPr>
              <p:spPr>
                <a:xfrm>
                  <a:off x="988581" y="5371582"/>
                  <a:ext cx="4428243" cy="4501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dirty="0" smtClean="0"/>
                    <a:t>Response time of operation [</a:t>
                  </a:r>
                  <a:r>
                    <a:rPr lang="en-US" sz="2800" dirty="0" err="1" smtClean="0"/>
                    <a:t>ms</a:t>
                  </a:r>
                  <a:r>
                    <a:rPr lang="en-US" sz="2800" dirty="0" smtClean="0"/>
                    <a:t>]</a:t>
                  </a:r>
                  <a:endParaRPr lang="en-US" sz="2800" dirty="0"/>
                </a:p>
              </p:txBody>
            </p:sp>
          </p:grpSp>
          <p:sp>
            <p:nvSpPr>
              <p:cNvPr id="16" name="Rectangle 15"/>
              <p:cNvSpPr/>
              <p:nvPr/>
            </p:nvSpPr>
            <p:spPr>
              <a:xfrm rot="16200000">
                <a:off x="-1040575" y="3929696"/>
                <a:ext cx="2662357" cy="4687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/>
                  <a:t>CDF for 1000 clients</a:t>
                </a:r>
                <a:endParaRPr lang="en-US" sz="2800" dirty="0"/>
              </a:p>
            </p:txBody>
          </p:sp>
        </p:grpSp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477" t="47653" r="7480" b="9369"/>
            <a:stretch/>
          </p:blipFill>
          <p:spPr>
            <a:xfrm>
              <a:off x="1548000" y="2882849"/>
              <a:ext cx="3348000" cy="2232000"/>
            </a:xfrm>
            <a:prstGeom prst="rect">
              <a:avLst/>
            </a:prstGeom>
          </p:spPr>
        </p:pic>
      </p:grpSp>
      <p:sp>
        <p:nvSpPr>
          <p:cNvPr id="17" name="Rectangle 21"/>
          <p:cNvSpPr>
            <a:spLocks/>
          </p:cNvSpPr>
          <p:nvPr/>
        </p:nvSpPr>
        <p:spPr bwMode="auto">
          <a:xfrm>
            <a:off x="2915815" y="1742045"/>
            <a:ext cx="1080121" cy="2088226"/>
          </a:xfrm>
          <a:prstGeom prst="rect">
            <a:avLst/>
          </a:prstGeom>
          <a:noFill/>
          <a:ln w="5715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23528" y="4994012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Objects in the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cache ⇒ immediate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, consistent response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3529" y="6021288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Setup: </a:t>
            </a:r>
            <a:r>
              <a:rPr lang="pl-PL" sz="2400" dirty="0" smtClean="0"/>
              <a:t>DCs </a:t>
            </a:r>
            <a:r>
              <a:rPr lang="pl-PL" sz="2400" dirty="0"/>
              <a:t>in </a:t>
            </a:r>
            <a:r>
              <a:rPr lang="en-US" sz="2400" dirty="0" smtClean="0"/>
              <a:t>3 </a:t>
            </a:r>
            <a:r>
              <a:rPr lang="pl-PL" sz="2400" dirty="0" smtClean="0"/>
              <a:t>AWS EC2</a:t>
            </a:r>
            <a:r>
              <a:rPr lang="en-US" sz="2400" dirty="0" smtClean="0"/>
              <a:t> regions, YCSB workload, cache=256 objects</a:t>
            </a:r>
          </a:p>
        </p:txBody>
      </p:sp>
      <p:pic>
        <p:nvPicPr>
          <p:cNvPr id="22" name="Content Placeholder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821" y="1206432"/>
            <a:ext cx="780229" cy="47011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3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967" y="1295781"/>
            <a:ext cx="291414" cy="29141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2028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39"/>
          <p:cNvSpPr/>
          <p:nvPr/>
        </p:nvSpPr>
        <p:spPr>
          <a:xfrm rot="1483603">
            <a:off x="5885365" y="2120176"/>
            <a:ext cx="1829331" cy="1356342"/>
          </a:xfrm>
          <a:prstGeom prst="ellipse">
            <a:avLst/>
          </a:prstGeom>
          <a:solidFill>
            <a:srgbClr val="C0504D">
              <a:alpha val="50196"/>
            </a:srgbClr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 rot="3821329">
            <a:off x="6078719" y="2259831"/>
            <a:ext cx="1374727" cy="1991095"/>
          </a:xfrm>
          <a:prstGeom prst="ellipse">
            <a:avLst/>
          </a:prstGeom>
          <a:solidFill>
            <a:srgbClr val="4F81BD">
              <a:alpha val="5019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Safe DC Failover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26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94758"/>
            <a:ext cx="892110" cy="750266"/>
          </a:xfrm>
          <a:prstGeom prst="can">
            <a:avLst/>
          </a:prstGeom>
          <a:solidFill>
            <a:schemeClr val="accent2">
              <a:lumMod val="40000"/>
              <a:lumOff val="60000"/>
            </a:schemeClr>
          </a:soli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14400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93754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9173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6957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sp>
        <p:nvSpPr>
          <p:cNvPr id="19" name="Rectangle 18"/>
          <p:cNvSpPr/>
          <p:nvPr/>
        </p:nvSpPr>
        <p:spPr>
          <a:xfrm>
            <a:off x="2348316" y="2501796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42" name="Up-Down Arrow 41"/>
          <p:cNvSpPr/>
          <p:nvPr/>
        </p:nvSpPr>
        <p:spPr>
          <a:xfrm>
            <a:off x="5491978" y="2411896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606582" y="2181599"/>
            <a:ext cx="168734" cy="125671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5" name="Rectangle 44"/>
          <p:cNvSpPr/>
          <p:nvPr/>
        </p:nvSpPr>
        <p:spPr>
          <a:xfrm>
            <a:off x="6800030" y="2646983"/>
            <a:ext cx="168734" cy="12567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7" name="Rectangle 46"/>
          <p:cNvSpPr/>
          <p:nvPr/>
        </p:nvSpPr>
        <p:spPr>
          <a:xfrm>
            <a:off x="6503279" y="263091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9" name="Rectangle 48"/>
          <p:cNvSpPr/>
          <p:nvPr/>
        </p:nvSpPr>
        <p:spPr>
          <a:xfrm>
            <a:off x="6710623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0" name="Rectangle 49"/>
          <p:cNvSpPr/>
          <p:nvPr/>
        </p:nvSpPr>
        <p:spPr>
          <a:xfrm>
            <a:off x="7031757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1" name="Rectangle 50"/>
          <p:cNvSpPr/>
          <p:nvPr/>
        </p:nvSpPr>
        <p:spPr>
          <a:xfrm>
            <a:off x="6571381" y="3031436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2" name="Rectangle 51"/>
          <p:cNvSpPr/>
          <p:nvPr/>
        </p:nvSpPr>
        <p:spPr>
          <a:xfrm>
            <a:off x="7284858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3" name="Rectangle 52"/>
          <p:cNvSpPr/>
          <p:nvPr/>
        </p:nvSpPr>
        <p:spPr>
          <a:xfrm>
            <a:off x="6864802" y="3161884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4" name="Rectangle 53"/>
          <p:cNvSpPr/>
          <p:nvPr/>
        </p:nvSpPr>
        <p:spPr>
          <a:xfrm>
            <a:off x="7122788" y="309427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6" name="Rectangle 55"/>
          <p:cNvSpPr/>
          <p:nvPr/>
        </p:nvSpPr>
        <p:spPr>
          <a:xfrm>
            <a:off x="6487014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8" name="Rectangle 57"/>
          <p:cNvSpPr/>
          <p:nvPr/>
        </p:nvSpPr>
        <p:spPr>
          <a:xfrm>
            <a:off x="6811616" y="334374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9" name="Rectangle 58"/>
          <p:cNvSpPr/>
          <p:nvPr/>
        </p:nvSpPr>
        <p:spPr>
          <a:xfrm>
            <a:off x="6864802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5" name="Down Arrow 64"/>
          <p:cNvSpPr/>
          <p:nvPr/>
        </p:nvSpPr>
        <p:spPr>
          <a:xfrm rot="15198830">
            <a:off x="4028321" y="1391314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 rot="3914548">
            <a:off x="4104293" y="1673812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9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Rectangle 45"/>
          <p:cNvSpPr/>
          <p:nvPr/>
        </p:nvSpPr>
        <p:spPr>
          <a:xfrm>
            <a:off x="6955148" y="225923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1" name="Line 19"/>
          <p:cNvSpPr>
            <a:spLocks noChangeShapeType="1"/>
          </p:cNvSpPr>
          <p:nvPr/>
        </p:nvSpPr>
        <p:spPr bwMode="auto">
          <a:xfrm rot="10800000" flipH="1" flipV="1">
            <a:off x="6775316" y="2244434"/>
            <a:ext cx="179832" cy="10444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" name="Line 19"/>
          <p:cNvSpPr>
            <a:spLocks noChangeShapeType="1"/>
          </p:cNvSpPr>
          <p:nvPr/>
        </p:nvSpPr>
        <p:spPr bwMode="auto">
          <a:xfrm rot="10800000" flipH="1" flipV="1">
            <a:off x="7033535" y="2384902"/>
            <a:ext cx="335690" cy="44702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2" name="Line 19"/>
          <p:cNvSpPr>
            <a:spLocks noChangeShapeType="1"/>
          </p:cNvSpPr>
          <p:nvPr/>
        </p:nvSpPr>
        <p:spPr bwMode="auto">
          <a:xfrm rot="10800000" flipH="1">
            <a:off x="6895982" y="2957594"/>
            <a:ext cx="220141" cy="175034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3" name="Line 19"/>
          <p:cNvSpPr>
            <a:spLocks noChangeShapeType="1"/>
          </p:cNvSpPr>
          <p:nvPr/>
        </p:nvSpPr>
        <p:spPr bwMode="auto">
          <a:xfrm rot="10800000" flipH="1">
            <a:off x="6948351" y="3219942"/>
            <a:ext cx="258804" cy="36167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4" name="Line 19"/>
          <p:cNvSpPr>
            <a:spLocks noChangeShapeType="1"/>
          </p:cNvSpPr>
          <p:nvPr/>
        </p:nvSpPr>
        <p:spPr bwMode="auto">
          <a:xfrm rot="10800000" flipH="1">
            <a:off x="6552812" y="3219941"/>
            <a:ext cx="311990" cy="37743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5" name="Line 19"/>
          <p:cNvSpPr>
            <a:spLocks noChangeShapeType="1"/>
          </p:cNvSpPr>
          <p:nvPr/>
        </p:nvSpPr>
        <p:spPr bwMode="auto">
          <a:xfrm rot="10800000" flipH="1">
            <a:off x="7207155" y="2957595"/>
            <a:ext cx="162070" cy="11136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" name="Line 19"/>
          <p:cNvSpPr>
            <a:spLocks noChangeShapeType="1"/>
          </p:cNvSpPr>
          <p:nvPr/>
        </p:nvSpPr>
        <p:spPr bwMode="auto">
          <a:xfrm rot="10800000" flipH="1" flipV="1">
            <a:off x="6959108" y="2713347"/>
            <a:ext cx="164774" cy="124093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7" name="Line 19"/>
          <p:cNvSpPr>
            <a:spLocks noChangeShapeType="1"/>
          </p:cNvSpPr>
          <p:nvPr/>
        </p:nvSpPr>
        <p:spPr bwMode="auto">
          <a:xfrm rot="10800000" flipH="1" flipV="1">
            <a:off x="6666351" y="2671277"/>
            <a:ext cx="164774" cy="3854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8" name="Line 19"/>
          <p:cNvSpPr>
            <a:spLocks noChangeShapeType="1"/>
          </p:cNvSpPr>
          <p:nvPr/>
        </p:nvSpPr>
        <p:spPr bwMode="auto">
          <a:xfrm rot="10800000" flipV="1">
            <a:off x="6593410" y="2307271"/>
            <a:ext cx="97539" cy="339712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358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39"/>
          <p:cNvSpPr/>
          <p:nvPr/>
        </p:nvSpPr>
        <p:spPr>
          <a:xfrm rot="1483603">
            <a:off x="5885365" y="2120176"/>
            <a:ext cx="1829331" cy="1356342"/>
          </a:xfrm>
          <a:prstGeom prst="ellipse">
            <a:avLst/>
          </a:prstGeom>
          <a:solidFill>
            <a:srgbClr val="C0504D">
              <a:alpha val="50196"/>
            </a:srgbClr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 rot="3821329">
            <a:off x="6078719" y="2259831"/>
            <a:ext cx="1374727" cy="1991095"/>
          </a:xfrm>
          <a:prstGeom prst="ellipse">
            <a:avLst/>
          </a:prstGeom>
          <a:solidFill>
            <a:srgbClr val="4F81BD">
              <a:alpha val="5019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Safe DC Failover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27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94758"/>
            <a:ext cx="892110" cy="750266"/>
          </a:xfrm>
          <a:prstGeom prst="can">
            <a:avLst/>
          </a:prstGeom>
          <a:solidFill>
            <a:schemeClr val="accent2">
              <a:lumMod val="40000"/>
              <a:lumOff val="60000"/>
            </a:schemeClr>
          </a:soli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14400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93754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9173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6957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sp>
        <p:nvSpPr>
          <p:cNvPr id="19" name="Rectangle 18"/>
          <p:cNvSpPr/>
          <p:nvPr/>
        </p:nvSpPr>
        <p:spPr>
          <a:xfrm>
            <a:off x="2348316" y="2501796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42" name="Up-Down Arrow 41"/>
          <p:cNvSpPr/>
          <p:nvPr/>
        </p:nvSpPr>
        <p:spPr>
          <a:xfrm>
            <a:off x="5491978" y="2411896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606582" y="2181599"/>
            <a:ext cx="168734" cy="125671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5" name="Rectangle 44"/>
          <p:cNvSpPr/>
          <p:nvPr/>
        </p:nvSpPr>
        <p:spPr>
          <a:xfrm>
            <a:off x="6800030" y="2646983"/>
            <a:ext cx="168734" cy="12567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7" name="Rectangle 46"/>
          <p:cNvSpPr/>
          <p:nvPr/>
        </p:nvSpPr>
        <p:spPr>
          <a:xfrm>
            <a:off x="6503279" y="263091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9" name="Rectangle 48"/>
          <p:cNvSpPr/>
          <p:nvPr/>
        </p:nvSpPr>
        <p:spPr>
          <a:xfrm>
            <a:off x="6710623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0" name="Rectangle 49"/>
          <p:cNvSpPr/>
          <p:nvPr/>
        </p:nvSpPr>
        <p:spPr>
          <a:xfrm>
            <a:off x="7031757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1" name="Rectangle 50"/>
          <p:cNvSpPr/>
          <p:nvPr/>
        </p:nvSpPr>
        <p:spPr>
          <a:xfrm>
            <a:off x="6571381" y="3031436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2" name="Rectangle 51"/>
          <p:cNvSpPr/>
          <p:nvPr/>
        </p:nvSpPr>
        <p:spPr>
          <a:xfrm>
            <a:off x="7284858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3" name="Rectangle 52"/>
          <p:cNvSpPr/>
          <p:nvPr/>
        </p:nvSpPr>
        <p:spPr>
          <a:xfrm>
            <a:off x="6864802" y="3161884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4" name="Rectangle 53"/>
          <p:cNvSpPr/>
          <p:nvPr/>
        </p:nvSpPr>
        <p:spPr>
          <a:xfrm>
            <a:off x="7122788" y="309427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6" name="Rectangle 55"/>
          <p:cNvSpPr/>
          <p:nvPr/>
        </p:nvSpPr>
        <p:spPr>
          <a:xfrm>
            <a:off x="6487014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8" name="Rectangle 57"/>
          <p:cNvSpPr/>
          <p:nvPr/>
        </p:nvSpPr>
        <p:spPr>
          <a:xfrm>
            <a:off x="6811616" y="334374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9" name="Rectangle 58"/>
          <p:cNvSpPr/>
          <p:nvPr/>
        </p:nvSpPr>
        <p:spPr>
          <a:xfrm>
            <a:off x="6864802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3" name="Arc 62"/>
          <p:cNvSpPr/>
          <p:nvPr/>
        </p:nvSpPr>
        <p:spPr>
          <a:xfrm rot="11104095">
            <a:off x="1953458" y="3127450"/>
            <a:ext cx="784720" cy="758581"/>
          </a:xfrm>
          <a:prstGeom prst="arc">
            <a:avLst>
              <a:gd name="adj1" fmla="val 11936269"/>
              <a:gd name="adj2" fmla="val 1320280"/>
            </a:avLst>
          </a:prstGeom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629409" y="3851756"/>
            <a:ext cx="1598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risky read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5" name="Down Arrow 64"/>
          <p:cNvSpPr/>
          <p:nvPr/>
        </p:nvSpPr>
        <p:spPr>
          <a:xfrm rot="15198830">
            <a:off x="4028321" y="1391314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 rot="3914548">
            <a:off x="4104293" y="1673812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9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Rectangle 45"/>
          <p:cNvSpPr/>
          <p:nvPr/>
        </p:nvSpPr>
        <p:spPr>
          <a:xfrm>
            <a:off x="6955148" y="225923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1" name="Line 19"/>
          <p:cNvSpPr>
            <a:spLocks noChangeShapeType="1"/>
          </p:cNvSpPr>
          <p:nvPr/>
        </p:nvSpPr>
        <p:spPr bwMode="auto">
          <a:xfrm rot="10800000" flipH="1" flipV="1">
            <a:off x="6775316" y="2244434"/>
            <a:ext cx="179832" cy="10444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" name="Line 19"/>
          <p:cNvSpPr>
            <a:spLocks noChangeShapeType="1"/>
          </p:cNvSpPr>
          <p:nvPr/>
        </p:nvSpPr>
        <p:spPr bwMode="auto">
          <a:xfrm rot="10800000" flipH="1" flipV="1">
            <a:off x="7033535" y="2384902"/>
            <a:ext cx="335690" cy="44702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2" name="Line 19"/>
          <p:cNvSpPr>
            <a:spLocks noChangeShapeType="1"/>
          </p:cNvSpPr>
          <p:nvPr/>
        </p:nvSpPr>
        <p:spPr bwMode="auto">
          <a:xfrm rot="10800000" flipH="1">
            <a:off x="6895982" y="2957594"/>
            <a:ext cx="220141" cy="175034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3" name="Line 19"/>
          <p:cNvSpPr>
            <a:spLocks noChangeShapeType="1"/>
          </p:cNvSpPr>
          <p:nvPr/>
        </p:nvSpPr>
        <p:spPr bwMode="auto">
          <a:xfrm rot="10800000" flipH="1">
            <a:off x="6948351" y="3219942"/>
            <a:ext cx="258804" cy="36167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4" name="Line 19"/>
          <p:cNvSpPr>
            <a:spLocks noChangeShapeType="1"/>
          </p:cNvSpPr>
          <p:nvPr/>
        </p:nvSpPr>
        <p:spPr bwMode="auto">
          <a:xfrm rot="10800000" flipH="1">
            <a:off x="6552812" y="3219941"/>
            <a:ext cx="311990" cy="37743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5" name="Line 19"/>
          <p:cNvSpPr>
            <a:spLocks noChangeShapeType="1"/>
          </p:cNvSpPr>
          <p:nvPr/>
        </p:nvSpPr>
        <p:spPr bwMode="auto">
          <a:xfrm rot="10800000" flipH="1">
            <a:off x="7207155" y="2957595"/>
            <a:ext cx="162070" cy="11136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" name="Line 19"/>
          <p:cNvSpPr>
            <a:spLocks noChangeShapeType="1"/>
          </p:cNvSpPr>
          <p:nvPr/>
        </p:nvSpPr>
        <p:spPr bwMode="auto">
          <a:xfrm rot="10800000" flipH="1" flipV="1">
            <a:off x="6959108" y="2713347"/>
            <a:ext cx="164774" cy="124093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7" name="Line 19"/>
          <p:cNvSpPr>
            <a:spLocks noChangeShapeType="1"/>
          </p:cNvSpPr>
          <p:nvPr/>
        </p:nvSpPr>
        <p:spPr bwMode="auto">
          <a:xfrm rot="10800000" flipH="1" flipV="1">
            <a:off x="6666351" y="2671277"/>
            <a:ext cx="164774" cy="3854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8" name="Line 19"/>
          <p:cNvSpPr>
            <a:spLocks noChangeShapeType="1"/>
          </p:cNvSpPr>
          <p:nvPr/>
        </p:nvSpPr>
        <p:spPr bwMode="auto">
          <a:xfrm rot="10800000" flipV="1">
            <a:off x="6593410" y="2307271"/>
            <a:ext cx="97539" cy="339712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" name="Rectangle 21"/>
          <p:cNvSpPr>
            <a:spLocks/>
          </p:cNvSpPr>
          <p:nvPr/>
        </p:nvSpPr>
        <p:spPr bwMode="auto">
          <a:xfrm>
            <a:off x="6442984" y="1861582"/>
            <a:ext cx="1471522" cy="1607837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876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39"/>
          <p:cNvSpPr/>
          <p:nvPr/>
        </p:nvSpPr>
        <p:spPr>
          <a:xfrm rot="1483603">
            <a:off x="5885365" y="2120176"/>
            <a:ext cx="1829331" cy="1356342"/>
          </a:xfrm>
          <a:prstGeom prst="ellipse">
            <a:avLst/>
          </a:prstGeom>
          <a:solidFill>
            <a:srgbClr val="C0504D">
              <a:alpha val="50196"/>
            </a:srgbClr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 rot="3821329">
            <a:off x="6078719" y="2259831"/>
            <a:ext cx="1374727" cy="1991095"/>
          </a:xfrm>
          <a:prstGeom prst="ellipse">
            <a:avLst/>
          </a:prstGeom>
          <a:solidFill>
            <a:srgbClr val="4F81BD">
              <a:alpha val="5019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Safe DC Failover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28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94758"/>
            <a:ext cx="892110" cy="750266"/>
          </a:xfrm>
          <a:prstGeom prst="can">
            <a:avLst/>
          </a:prstGeom>
          <a:solidFill>
            <a:schemeClr val="accent2">
              <a:lumMod val="40000"/>
              <a:lumOff val="60000"/>
            </a:schemeClr>
          </a:soli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14400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93754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9173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6957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sp>
        <p:nvSpPr>
          <p:cNvPr id="19" name="Rectangle 18"/>
          <p:cNvSpPr/>
          <p:nvPr/>
        </p:nvSpPr>
        <p:spPr>
          <a:xfrm>
            <a:off x="2348316" y="2501796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42" name="Up-Down Arrow 41"/>
          <p:cNvSpPr/>
          <p:nvPr/>
        </p:nvSpPr>
        <p:spPr>
          <a:xfrm>
            <a:off x="5491978" y="2411896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606582" y="2181599"/>
            <a:ext cx="168734" cy="125671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5" name="Rectangle 44"/>
          <p:cNvSpPr/>
          <p:nvPr/>
        </p:nvSpPr>
        <p:spPr>
          <a:xfrm>
            <a:off x="6800030" y="2646983"/>
            <a:ext cx="168734" cy="12567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7" name="Rectangle 46"/>
          <p:cNvSpPr/>
          <p:nvPr/>
        </p:nvSpPr>
        <p:spPr>
          <a:xfrm>
            <a:off x="6503279" y="263091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9" name="Rectangle 48"/>
          <p:cNvSpPr/>
          <p:nvPr/>
        </p:nvSpPr>
        <p:spPr>
          <a:xfrm>
            <a:off x="6710623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0" name="Rectangle 49"/>
          <p:cNvSpPr/>
          <p:nvPr/>
        </p:nvSpPr>
        <p:spPr>
          <a:xfrm>
            <a:off x="7031757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1" name="Rectangle 50"/>
          <p:cNvSpPr/>
          <p:nvPr/>
        </p:nvSpPr>
        <p:spPr>
          <a:xfrm>
            <a:off x="6571381" y="3031436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2" name="Rectangle 51"/>
          <p:cNvSpPr/>
          <p:nvPr/>
        </p:nvSpPr>
        <p:spPr>
          <a:xfrm>
            <a:off x="7284858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3" name="Rectangle 52"/>
          <p:cNvSpPr/>
          <p:nvPr/>
        </p:nvSpPr>
        <p:spPr>
          <a:xfrm>
            <a:off x="6864802" y="3161884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4" name="Rectangle 53"/>
          <p:cNvSpPr/>
          <p:nvPr/>
        </p:nvSpPr>
        <p:spPr>
          <a:xfrm>
            <a:off x="7122788" y="309427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6" name="Rectangle 55"/>
          <p:cNvSpPr/>
          <p:nvPr/>
        </p:nvSpPr>
        <p:spPr>
          <a:xfrm>
            <a:off x="6487014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8" name="Rectangle 57"/>
          <p:cNvSpPr/>
          <p:nvPr/>
        </p:nvSpPr>
        <p:spPr>
          <a:xfrm>
            <a:off x="6811616" y="334374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9" name="Rectangle 58"/>
          <p:cNvSpPr/>
          <p:nvPr/>
        </p:nvSpPr>
        <p:spPr>
          <a:xfrm>
            <a:off x="6864802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21" name="Arc 20"/>
          <p:cNvSpPr/>
          <p:nvPr/>
        </p:nvSpPr>
        <p:spPr>
          <a:xfrm rot="19782588">
            <a:off x="1933775" y="2225843"/>
            <a:ext cx="784720" cy="760820"/>
          </a:xfrm>
          <a:prstGeom prst="arc">
            <a:avLst>
              <a:gd name="adj1" fmla="val 11936269"/>
              <a:gd name="adj2" fmla="val 1320280"/>
            </a:avLst>
          </a:prstGeom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11104095">
            <a:off x="1953458" y="3127450"/>
            <a:ext cx="784720" cy="758581"/>
          </a:xfrm>
          <a:prstGeom prst="arc">
            <a:avLst>
              <a:gd name="adj1" fmla="val 11936269"/>
              <a:gd name="adj2" fmla="val 1320280"/>
            </a:avLst>
          </a:prstGeom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629409" y="3851756"/>
            <a:ext cx="1598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risky read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5" name="Down Arrow 64"/>
          <p:cNvSpPr/>
          <p:nvPr/>
        </p:nvSpPr>
        <p:spPr>
          <a:xfrm rot="15198830">
            <a:off x="4028321" y="1391314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 rot="3914548">
            <a:off x="4104293" y="1673812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9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Rectangle 45"/>
          <p:cNvSpPr/>
          <p:nvPr/>
        </p:nvSpPr>
        <p:spPr>
          <a:xfrm>
            <a:off x="6955148" y="225923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1" name="Line 19"/>
          <p:cNvSpPr>
            <a:spLocks noChangeShapeType="1"/>
          </p:cNvSpPr>
          <p:nvPr/>
        </p:nvSpPr>
        <p:spPr bwMode="auto">
          <a:xfrm rot="10800000" flipH="1" flipV="1">
            <a:off x="6775316" y="2244434"/>
            <a:ext cx="179832" cy="10444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" name="Line 19"/>
          <p:cNvSpPr>
            <a:spLocks noChangeShapeType="1"/>
          </p:cNvSpPr>
          <p:nvPr/>
        </p:nvSpPr>
        <p:spPr bwMode="auto">
          <a:xfrm rot="10800000" flipH="1" flipV="1">
            <a:off x="7033535" y="2384902"/>
            <a:ext cx="335690" cy="44702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2" name="Line 19"/>
          <p:cNvSpPr>
            <a:spLocks noChangeShapeType="1"/>
          </p:cNvSpPr>
          <p:nvPr/>
        </p:nvSpPr>
        <p:spPr bwMode="auto">
          <a:xfrm rot="10800000" flipH="1">
            <a:off x="6895982" y="2957594"/>
            <a:ext cx="220141" cy="175034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3" name="Line 19"/>
          <p:cNvSpPr>
            <a:spLocks noChangeShapeType="1"/>
          </p:cNvSpPr>
          <p:nvPr/>
        </p:nvSpPr>
        <p:spPr bwMode="auto">
          <a:xfrm rot="10800000" flipH="1">
            <a:off x="6948351" y="3219942"/>
            <a:ext cx="258804" cy="36167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4" name="Line 19"/>
          <p:cNvSpPr>
            <a:spLocks noChangeShapeType="1"/>
          </p:cNvSpPr>
          <p:nvPr/>
        </p:nvSpPr>
        <p:spPr bwMode="auto">
          <a:xfrm rot="10800000" flipH="1">
            <a:off x="6552812" y="3219941"/>
            <a:ext cx="311990" cy="37743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5" name="Line 19"/>
          <p:cNvSpPr>
            <a:spLocks noChangeShapeType="1"/>
          </p:cNvSpPr>
          <p:nvPr/>
        </p:nvSpPr>
        <p:spPr bwMode="auto">
          <a:xfrm rot="10800000" flipH="1">
            <a:off x="7207155" y="2957595"/>
            <a:ext cx="162070" cy="11136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" name="Line 19"/>
          <p:cNvSpPr>
            <a:spLocks noChangeShapeType="1"/>
          </p:cNvSpPr>
          <p:nvPr/>
        </p:nvSpPr>
        <p:spPr bwMode="auto">
          <a:xfrm rot="10800000" flipH="1" flipV="1">
            <a:off x="6959108" y="2713347"/>
            <a:ext cx="164774" cy="124093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7" name="Line 19"/>
          <p:cNvSpPr>
            <a:spLocks noChangeShapeType="1"/>
          </p:cNvSpPr>
          <p:nvPr/>
        </p:nvSpPr>
        <p:spPr bwMode="auto">
          <a:xfrm rot="10800000" flipH="1" flipV="1">
            <a:off x="6666351" y="2671277"/>
            <a:ext cx="164774" cy="3854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8" name="Line 19"/>
          <p:cNvSpPr>
            <a:spLocks noChangeShapeType="1"/>
          </p:cNvSpPr>
          <p:nvPr/>
        </p:nvSpPr>
        <p:spPr bwMode="auto">
          <a:xfrm rot="10800000" flipV="1">
            <a:off x="6593410" y="2307271"/>
            <a:ext cx="97539" cy="339712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" name="Rectangle 21"/>
          <p:cNvSpPr>
            <a:spLocks/>
          </p:cNvSpPr>
          <p:nvPr/>
        </p:nvSpPr>
        <p:spPr bwMode="auto">
          <a:xfrm>
            <a:off x="6442984" y="1861582"/>
            <a:ext cx="1471522" cy="1607837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878202" y="1322765"/>
            <a:ext cx="297228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operations with</a:t>
            </a:r>
            <a:b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risky dependencies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98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Picture 5" descr="C:\Documents and Settings\zawir\Moje dokumenty\My Dropbox\Hardware-Laptop-2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91" y="1437618"/>
            <a:ext cx="1172291" cy="117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Picture 2" descr="C:\Documents and Settings\zawir\Moje dokumenty\My Dropbox\smartphone-icon1-348x45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2846661"/>
            <a:ext cx="612969" cy="794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Cloud 72"/>
          <p:cNvSpPr/>
          <p:nvPr/>
        </p:nvSpPr>
        <p:spPr>
          <a:xfrm rot="11069392">
            <a:off x="2435206" y="1499039"/>
            <a:ext cx="4587438" cy="2618516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Challenge: Database Access for Client</a:t>
            </a:r>
            <a:r>
              <a:rPr lang="pl-PL" sz="3300" b="1" dirty="0" smtClean="0"/>
              <a:t>-side</a:t>
            </a:r>
            <a:r>
              <a:rPr lang="en-US" sz="3300" b="1" dirty="0" smtClean="0"/>
              <a:t> Apps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 smtClean="0"/>
              <a:t>Z</a:t>
            </a:r>
            <a:r>
              <a:rPr lang="en-US" dirty="0" err="1" smtClean="0"/>
              <a:t>awirski</a:t>
            </a:r>
            <a:r>
              <a:rPr lang="pl-PL" dirty="0" smtClean="0"/>
              <a:t> et al.</a:t>
            </a:r>
            <a:r>
              <a:rPr lang="en-US" dirty="0" smtClean="0"/>
              <a:t>, </a:t>
            </a:r>
            <a:r>
              <a:rPr lang="pl-PL" dirty="0" smtClean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</a:t>
            </a:fld>
            <a:endParaRPr lang="en-US" dirty="0"/>
          </a:p>
        </p:txBody>
      </p:sp>
      <p:sp>
        <p:nvSpPr>
          <p:cNvPr id="75" name="Can 74"/>
          <p:cNvSpPr/>
          <p:nvPr/>
        </p:nvSpPr>
        <p:spPr>
          <a:xfrm>
            <a:off x="3185846" y="2311191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120" name="8-Point Star 119"/>
          <p:cNvSpPr/>
          <p:nvPr/>
        </p:nvSpPr>
        <p:spPr>
          <a:xfrm>
            <a:off x="1193984" y="2146278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12" y="2210380"/>
            <a:ext cx="617587" cy="602886"/>
          </a:xfrm>
          <a:prstGeom prst="rect">
            <a:avLst/>
          </a:prstGeom>
          <a:effectLst/>
        </p:spPr>
      </p:pic>
      <p:sp>
        <p:nvSpPr>
          <p:cNvPr id="37" name="Arc 36"/>
          <p:cNvSpPr/>
          <p:nvPr/>
        </p:nvSpPr>
        <p:spPr>
          <a:xfrm>
            <a:off x="1688646" y="1906612"/>
            <a:ext cx="1737750" cy="754531"/>
          </a:xfrm>
          <a:prstGeom prst="arc">
            <a:avLst>
              <a:gd name="adj1" fmla="val 11233995"/>
              <a:gd name="adj2" fmla="val 0"/>
            </a:avLst>
          </a:prstGeom>
          <a:ln w="3810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Can 113"/>
          <p:cNvSpPr/>
          <p:nvPr/>
        </p:nvSpPr>
        <p:spPr>
          <a:xfrm>
            <a:off x="1393835" y="2629051"/>
            <a:ext cx="242820" cy="260925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pic>
        <p:nvPicPr>
          <p:cNvPr id="43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03" y="3019473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8-Point Star 44"/>
          <p:cNvSpPr/>
          <p:nvPr/>
        </p:nvSpPr>
        <p:spPr>
          <a:xfrm>
            <a:off x="1145613" y="3273029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17" y="3362088"/>
            <a:ext cx="617587" cy="602886"/>
          </a:xfrm>
          <a:prstGeom prst="rect">
            <a:avLst/>
          </a:prstGeom>
          <a:effectLst/>
        </p:spPr>
      </p:pic>
      <p:sp>
        <p:nvSpPr>
          <p:cNvPr id="39" name="Arc 38"/>
          <p:cNvSpPr/>
          <p:nvPr/>
        </p:nvSpPr>
        <p:spPr>
          <a:xfrm flipV="1">
            <a:off x="1739084" y="3113396"/>
            <a:ext cx="1649486" cy="735514"/>
          </a:xfrm>
          <a:prstGeom prst="arc">
            <a:avLst>
              <a:gd name="adj1" fmla="val 11491897"/>
              <a:gd name="adj2" fmla="val 0"/>
            </a:avLst>
          </a:prstGeom>
          <a:ln w="3810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c 43"/>
          <p:cNvSpPr/>
          <p:nvPr/>
        </p:nvSpPr>
        <p:spPr>
          <a:xfrm rot="21282234">
            <a:off x="5899114" y="1977192"/>
            <a:ext cx="1737750" cy="754531"/>
          </a:xfrm>
          <a:prstGeom prst="arc">
            <a:avLst>
              <a:gd name="adj1" fmla="val 11233995"/>
              <a:gd name="adj2" fmla="val 0"/>
            </a:avLst>
          </a:prstGeom>
          <a:ln w="3810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187201" flipV="1">
            <a:off x="6051625" y="2962414"/>
            <a:ext cx="1737750" cy="735514"/>
          </a:xfrm>
          <a:prstGeom prst="arc">
            <a:avLst>
              <a:gd name="adj1" fmla="val 11233995"/>
              <a:gd name="adj2" fmla="val 20631754"/>
            </a:avLst>
          </a:prstGeom>
          <a:ln w="3810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1648806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8-Point Star 56"/>
          <p:cNvSpPr/>
          <p:nvPr/>
        </p:nvSpPr>
        <p:spPr>
          <a:xfrm>
            <a:off x="7704173" y="1944086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885" y="1962018"/>
            <a:ext cx="617587" cy="602886"/>
          </a:xfrm>
          <a:prstGeom prst="rect">
            <a:avLst/>
          </a:prstGeom>
          <a:effectLst/>
        </p:spPr>
      </p:pic>
      <p:sp>
        <p:nvSpPr>
          <p:cNvPr id="59" name="Can 58"/>
          <p:cNvSpPr/>
          <p:nvPr/>
        </p:nvSpPr>
        <p:spPr>
          <a:xfrm>
            <a:off x="1345464" y="3754042"/>
            <a:ext cx="242820" cy="260925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60" name="Can 59"/>
          <p:cNvSpPr/>
          <p:nvPr/>
        </p:nvSpPr>
        <p:spPr>
          <a:xfrm>
            <a:off x="7924236" y="2371500"/>
            <a:ext cx="242820" cy="260925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61" name="Can 60"/>
          <p:cNvSpPr/>
          <p:nvPr/>
        </p:nvSpPr>
        <p:spPr>
          <a:xfrm>
            <a:off x="4856442" y="2311191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62" name="8-Point Star 61"/>
          <p:cNvSpPr/>
          <p:nvPr/>
        </p:nvSpPr>
        <p:spPr>
          <a:xfrm>
            <a:off x="7668344" y="3312238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056" y="3330170"/>
            <a:ext cx="617587" cy="602886"/>
          </a:xfrm>
          <a:prstGeom prst="rect">
            <a:avLst/>
          </a:prstGeom>
          <a:effectLst/>
        </p:spPr>
      </p:pic>
      <p:sp>
        <p:nvSpPr>
          <p:cNvPr id="64" name="Can 63"/>
          <p:cNvSpPr/>
          <p:nvPr/>
        </p:nvSpPr>
        <p:spPr>
          <a:xfrm>
            <a:off x="7877581" y="3763384"/>
            <a:ext cx="242820" cy="260925"/>
          </a:xfrm>
          <a:prstGeom prst="can">
            <a:avLst/>
          </a:prstGeom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68" name="Rectangle 67"/>
          <p:cNvSpPr/>
          <p:nvPr/>
        </p:nvSpPr>
        <p:spPr>
          <a:xfrm>
            <a:off x="3262646" y="2393827"/>
            <a:ext cx="251848" cy="1043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742076" y="2405241"/>
            <a:ext cx="251848" cy="1043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sp>
        <p:nvSpPr>
          <p:cNvPr id="70" name="Left-Right Arrow 69"/>
          <p:cNvSpPr/>
          <p:nvPr/>
        </p:nvSpPr>
        <p:spPr>
          <a:xfrm>
            <a:off x="4223740" y="2771766"/>
            <a:ext cx="696517" cy="202192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21"/>
          <p:cNvSpPr>
            <a:spLocks/>
          </p:cNvSpPr>
          <p:nvPr/>
        </p:nvSpPr>
        <p:spPr bwMode="auto">
          <a:xfrm>
            <a:off x="3027412" y="1872966"/>
            <a:ext cx="1472580" cy="1871708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66" name="Rectangle 21"/>
          <p:cNvSpPr>
            <a:spLocks/>
          </p:cNvSpPr>
          <p:nvPr/>
        </p:nvSpPr>
        <p:spPr bwMode="auto">
          <a:xfrm>
            <a:off x="4716016" y="1882334"/>
            <a:ext cx="1472580" cy="1871708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179512" y="4077072"/>
            <a:ext cx="8784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Limited boundaries of server-side database guarantees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032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39"/>
          <p:cNvSpPr/>
          <p:nvPr/>
        </p:nvSpPr>
        <p:spPr>
          <a:xfrm rot="1483603">
            <a:off x="5885365" y="2120176"/>
            <a:ext cx="1829331" cy="1356342"/>
          </a:xfrm>
          <a:prstGeom prst="ellipse">
            <a:avLst/>
          </a:prstGeom>
          <a:solidFill>
            <a:srgbClr val="C0504D">
              <a:alpha val="50196"/>
            </a:srgbClr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 rot="3821329">
            <a:off x="6078719" y="2259831"/>
            <a:ext cx="1374727" cy="1991095"/>
          </a:xfrm>
          <a:prstGeom prst="ellipse">
            <a:avLst/>
          </a:prstGeom>
          <a:solidFill>
            <a:srgbClr val="4F81BD">
              <a:alpha val="5019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Safe DC Failover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29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94758"/>
            <a:ext cx="892110" cy="750266"/>
          </a:xfrm>
          <a:prstGeom prst="can">
            <a:avLst/>
          </a:prstGeom>
          <a:solidFill>
            <a:schemeClr val="accent2">
              <a:lumMod val="40000"/>
              <a:lumOff val="60000"/>
            </a:schemeClr>
          </a:soli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14400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93754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9173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6957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sp>
        <p:nvSpPr>
          <p:cNvPr id="19" name="Rectangle 18"/>
          <p:cNvSpPr/>
          <p:nvPr/>
        </p:nvSpPr>
        <p:spPr>
          <a:xfrm>
            <a:off x="2348316" y="2501796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42" name="Up-Down Arrow 41"/>
          <p:cNvSpPr/>
          <p:nvPr/>
        </p:nvSpPr>
        <p:spPr>
          <a:xfrm>
            <a:off x="5491978" y="2411896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606582" y="2181599"/>
            <a:ext cx="168734" cy="125671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5" name="Rectangle 44"/>
          <p:cNvSpPr/>
          <p:nvPr/>
        </p:nvSpPr>
        <p:spPr>
          <a:xfrm>
            <a:off x="6800030" y="2646983"/>
            <a:ext cx="168734" cy="12567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7" name="Rectangle 46"/>
          <p:cNvSpPr/>
          <p:nvPr/>
        </p:nvSpPr>
        <p:spPr>
          <a:xfrm>
            <a:off x="6503279" y="263091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9" name="Rectangle 48"/>
          <p:cNvSpPr/>
          <p:nvPr/>
        </p:nvSpPr>
        <p:spPr>
          <a:xfrm>
            <a:off x="6710623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0" name="Rectangle 49"/>
          <p:cNvSpPr/>
          <p:nvPr/>
        </p:nvSpPr>
        <p:spPr>
          <a:xfrm>
            <a:off x="7031757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1" name="Rectangle 50"/>
          <p:cNvSpPr/>
          <p:nvPr/>
        </p:nvSpPr>
        <p:spPr>
          <a:xfrm>
            <a:off x="6571381" y="3031436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2" name="Rectangle 51"/>
          <p:cNvSpPr/>
          <p:nvPr/>
        </p:nvSpPr>
        <p:spPr>
          <a:xfrm>
            <a:off x="7284858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3" name="Rectangle 52"/>
          <p:cNvSpPr/>
          <p:nvPr/>
        </p:nvSpPr>
        <p:spPr>
          <a:xfrm>
            <a:off x="6864802" y="3161884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4" name="Rectangle 53"/>
          <p:cNvSpPr/>
          <p:nvPr/>
        </p:nvSpPr>
        <p:spPr>
          <a:xfrm>
            <a:off x="7122788" y="309427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6" name="Rectangle 55"/>
          <p:cNvSpPr/>
          <p:nvPr/>
        </p:nvSpPr>
        <p:spPr>
          <a:xfrm>
            <a:off x="6487014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8" name="Rectangle 57"/>
          <p:cNvSpPr/>
          <p:nvPr/>
        </p:nvSpPr>
        <p:spPr>
          <a:xfrm>
            <a:off x="6811616" y="334374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9" name="Rectangle 58"/>
          <p:cNvSpPr/>
          <p:nvPr/>
        </p:nvSpPr>
        <p:spPr>
          <a:xfrm>
            <a:off x="6864802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21" name="Arc 20"/>
          <p:cNvSpPr/>
          <p:nvPr/>
        </p:nvSpPr>
        <p:spPr>
          <a:xfrm rot="19782588">
            <a:off x="1933775" y="2225843"/>
            <a:ext cx="784720" cy="760820"/>
          </a:xfrm>
          <a:prstGeom prst="arc">
            <a:avLst>
              <a:gd name="adj1" fmla="val 11936269"/>
              <a:gd name="adj2" fmla="val 1320280"/>
            </a:avLst>
          </a:prstGeom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11104095">
            <a:off x="1953458" y="3127450"/>
            <a:ext cx="784720" cy="758581"/>
          </a:xfrm>
          <a:prstGeom prst="arc">
            <a:avLst>
              <a:gd name="adj1" fmla="val 11936269"/>
              <a:gd name="adj2" fmla="val 1320280"/>
            </a:avLst>
          </a:prstGeom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629409" y="3851756"/>
            <a:ext cx="1598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risky read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5" name="Down Arrow 64"/>
          <p:cNvSpPr/>
          <p:nvPr/>
        </p:nvSpPr>
        <p:spPr>
          <a:xfrm rot="15198830">
            <a:off x="4028321" y="1391314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 rot="3914548">
            <a:off x="4104293" y="1673812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own Arrow 67"/>
          <p:cNvSpPr/>
          <p:nvPr/>
        </p:nvSpPr>
        <p:spPr>
          <a:xfrm rot="6235036">
            <a:off x="4086840" y="2663216"/>
            <a:ext cx="171207" cy="1942379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 rot="17420691">
            <a:off x="4076638" y="2167457"/>
            <a:ext cx="162490" cy="211452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" descr="C:\Documents and Settings\zawir\Moje dokumenty\My Dropbox\INRIA\msr-db-talk\Italian_traffic_signs_-_fermarsi_e_dare_precedenza_-_stop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068961"/>
            <a:ext cx="693547" cy="72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Explosion 2 34"/>
          <p:cNvSpPr/>
          <p:nvPr/>
        </p:nvSpPr>
        <p:spPr>
          <a:xfrm>
            <a:off x="5135711" y="1628800"/>
            <a:ext cx="1307273" cy="783096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6955148" y="225923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1" name="Line 19"/>
          <p:cNvSpPr>
            <a:spLocks noChangeShapeType="1"/>
          </p:cNvSpPr>
          <p:nvPr/>
        </p:nvSpPr>
        <p:spPr bwMode="auto">
          <a:xfrm rot="10800000" flipH="1" flipV="1">
            <a:off x="6775316" y="2244434"/>
            <a:ext cx="179832" cy="10444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" name="Line 19"/>
          <p:cNvSpPr>
            <a:spLocks noChangeShapeType="1"/>
          </p:cNvSpPr>
          <p:nvPr/>
        </p:nvSpPr>
        <p:spPr bwMode="auto">
          <a:xfrm rot="10800000" flipH="1" flipV="1">
            <a:off x="7033535" y="2384902"/>
            <a:ext cx="335690" cy="44702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2" name="Line 19"/>
          <p:cNvSpPr>
            <a:spLocks noChangeShapeType="1"/>
          </p:cNvSpPr>
          <p:nvPr/>
        </p:nvSpPr>
        <p:spPr bwMode="auto">
          <a:xfrm rot="10800000" flipH="1">
            <a:off x="6895982" y="2957594"/>
            <a:ext cx="220141" cy="175034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3" name="Line 19"/>
          <p:cNvSpPr>
            <a:spLocks noChangeShapeType="1"/>
          </p:cNvSpPr>
          <p:nvPr/>
        </p:nvSpPr>
        <p:spPr bwMode="auto">
          <a:xfrm rot="10800000" flipH="1">
            <a:off x="6948351" y="3219942"/>
            <a:ext cx="258804" cy="36167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4" name="Line 19"/>
          <p:cNvSpPr>
            <a:spLocks noChangeShapeType="1"/>
          </p:cNvSpPr>
          <p:nvPr/>
        </p:nvSpPr>
        <p:spPr bwMode="auto">
          <a:xfrm rot="10800000" flipH="1">
            <a:off x="6552812" y="3219941"/>
            <a:ext cx="311990" cy="37743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5" name="Line 19"/>
          <p:cNvSpPr>
            <a:spLocks noChangeShapeType="1"/>
          </p:cNvSpPr>
          <p:nvPr/>
        </p:nvSpPr>
        <p:spPr bwMode="auto">
          <a:xfrm rot="10800000" flipH="1">
            <a:off x="7207155" y="2957595"/>
            <a:ext cx="162070" cy="11136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" name="Line 19"/>
          <p:cNvSpPr>
            <a:spLocks noChangeShapeType="1"/>
          </p:cNvSpPr>
          <p:nvPr/>
        </p:nvSpPr>
        <p:spPr bwMode="auto">
          <a:xfrm rot="10800000" flipH="1" flipV="1">
            <a:off x="6959108" y="2713347"/>
            <a:ext cx="164774" cy="124093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7" name="Line 19"/>
          <p:cNvSpPr>
            <a:spLocks noChangeShapeType="1"/>
          </p:cNvSpPr>
          <p:nvPr/>
        </p:nvSpPr>
        <p:spPr bwMode="auto">
          <a:xfrm rot="10800000" flipH="1" flipV="1">
            <a:off x="6666351" y="2671277"/>
            <a:ext cx="164774" cy="3854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8" name="Line 19"/>
          <p:cNvSpPr>
            <a:spLocks noChangeShapeType="1"/>
          </p:cNvSpPr>
          <p:nvPr/>
        </p:nvSpPr>
        <p:spPr bwMode="auto">
          <a:xfrm rot="10800000" flipV="1">
            <a:off x="6593410" y="2307271"/>
            <a:ext cx="97539" cy="339712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" name="Rectangle 21"/>
          <p:cNvSpPr>
            <a:spLocks/>
          </p:cNvSpPr>
          <p:nvPr/>
        </p:nvSpPr>
        <p:spPr bwMode="auto">
          <a:xfrm>
            <a:off x="6442984" y="1861582"/>
            <a:ext cx="1471522" cy="1607837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878202" y="1322765"/>
            <a:ext cx="297228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operations with</a:t>
            </a:r>
            <a:b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risky dependencies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995936" y="4273932"/>
            <a:ext cx="44362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new DC in incompatible state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915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Supporting Failover by Conservative Reads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30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75840"/>
            <a:ext cx="892109" cy="759312"/>
          </a:xfrm>
          <a:prstGeom prst="can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br>
              <a:rPr lang="en-US" sz="2400" b="1" dirty="0" smtClean="0"/>
            </a:br>
            <a:r>
              <a:rPr lang="en-US" sz="2400" b="1" i="1" dirty="0" smtClean="0"/>
              <a:t>K</a:t>
            </a:r>
            <a:r>
              <a:rPr lang="en-US" sz="2400" b="1" dirty="0" smtClean="0"/>
              <a:t>=2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83882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2348316" y="2491924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467543" y="5013176"/>
            <a:ext cx="8424935" cy="1152262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30046" tIns="65023" rIns="130046" bIns="65023" rtlCol="0">
            <a:noAutofit/>
          </a:bodyPr>
          <a:lstStyle>
            <a:lvl1pPr marL="487672" indent="-487672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ea typeface="Apple Symbols" charset="0"/>
                <a:cs typeface="Apple Symbols" charset="0"/>
              </a:rPr>
              <a:t>Foreign updates</a:t>
            </a:r>
            <a:r>
              <a:rPr lang="en-US" sz="2800" dirty="0" smtClean="0">
                <a:ea typeface="Apple Symbols" charset="0"/>
                <a:cs typeface="Apple Symbols" charset="0"/>
              </a:rPr>
              <a:t>: read version </a:t>
            </a:r>
            <a:r>
              <a:rPr lang="en-US" sz="2800" dirty="0">
                <a:ea typeface="Apple Symbols" charset="0"/>
                <a:cs typeface="Apple Symbols" charset="0"/>
              </a:rPr>
              <a:t>replicated in </a:t>
            </a:r>
            <a:r>
              <a:rPr lang="en-US" sz="2800" i="1" dirty="0">
                <a:ea typeface="Apple Symbols" charset="0"/>
                <a:cs typeface="Apple Symbols" charset="0"/>
              </a:rPr>
              <a:t>K </a:t>
            </a:r>
            <a:r>
              <a:rPr lang="en-US" sz="2800" dirty="0">
                <a:ea typeface="Apple Symbols" charset="0"/>
                <a:cs typeface="Apple Symbols" charset="0"/>
              </a:rPr>
              <a:t>&gt; 1 </a:t>
            </a:r>
            <a:r>
              <a:rPr lang="en-US" sz="2800" dirty="0" smtClean="0">
                <a:ea typeface="Apple Symbols" charset="0"/>
                <a:cs typeface="Apple Symbols" charset="0"/>
              </a:rPr>
              <a:t>DCs</a:t>
            </a:r>
            <a:endParaRPr lang="en-US" sz="2800" dirty="0">
              <a:ea typeface="Apple Symbols" charset="0"/>
              <a:cs typeface="Apple Symbols" charset="0"/>
            </a:endParaRPr>
          </a:p>
          <a:p>
            <a:pPr marL="0" indent="0">
              <a:buNone/>
            </a:pPr>
            <a:r>
              <a:rPr lang="en-US" sz="2800" b="1" dirty="0" smtClean="0"/>
              <a:t>Own writes</a:t>
            </a:r>
            <a:r>
              <a:rPr lang="en-US" sz="2800" dirty="0" smtClean="0"/>
              <a:t>: read from the log, recover to a new DC</a:t>
            </a:r>
            <a:endParaRPr lang="en-US" sz="2800" dirty="0"/>
          </a:p>
        </p:txBody>
      </p:sp>
      <p:sp>
        <p:nvSpPr>
          <p:cNvPr id="51" name="Down Arrow 50"/>
          <p:cNvSpPr/>
          <p:nvPr/>
        </p:nvSpPr>
        <p:spPr>
          <a:xfrm rot="15198830">
            <a:off x="4028321" y="1381442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own Arrow 51"/>
          <p:cNvSpPr/>
          <p:nvPr/>
        </p:nvSpPr>
        <p:spPr>
          <a:xfrm rot="3914548">
            <a:off x="4104293" y="1663940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val 174"/>
          <p:cNvSpPr/>
          <p:nvPr/>
        </p:nvSpPr>
        <p:spPr>
          <a:xfrm rot="1483603">
            <a:off x="5885365" y="2120176"/>
            <a:ext cx="1829331" cy="1356342"/>
          </a:xfrm>
          <a:prstGeom prst="ellipse">
            <a:avLst/>
          </a:prstGeom>
          <a:solidFill>
            <a:srgbClr val="C0504D">
              <a:alpha val="50196"/>
            </a:srgbClr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/>
          <p:cNvSpPr/>
          <p:nvPr/>
        </p:nvSpPr>
        <p:spPr>
          <a:xfrm rot="3821329">
            <a:off x="6078719" y="2259831"/>
            <a:ext cx="1374727" cy="1991095"/>
          </a:xfrm>
          <a:prstGeom prst="ellipse">
            <a:avLst/>
          </a:prstGeom>
          <a:solidFill>
            <a:srgbClr val="4F81BD">
              <a:alpha val="5019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7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7465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179" name="Up-Down Arrow 178"/>
          <p:cNvSpPr/>
          <p:nvPr/>
        </p:nvSpPr>
        <p:spPr>
          <a:xfrm>
            <a:off x="5491978" y="2411896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6606582" y="2181599"/>
            <a:ext cx="168734" cy="125671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1" name="Rectangle 180"/>
          <p:cNvSpPr/>
          <p:nvPr/>
        </p:nvSpPr>
        <p:spPr>
          <a:xfrm>
            <a:off x="6800030" y="2646983"/>
            <a:ext cx="168734" cy="12567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2" name="Rectangle 181"/>
          <p:cNvSpPr/>
          <p:nvPr/>
        </p:nvSpPr>
        <p:spPr>
          <a:xfrm>
            <a:off x="6503279" y="263091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3" name="Rectangle 182"/>
          <p:cNvSpPr/>
          <p:nvPr/>
        </p:nvSpPr>
        <p:spPr>
          <a:xfrm>
            <a:off x="6710623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4" name="Rectangle 183"/>
          <p:cNvSpPr/>
          <p:nvPr/>
        </p:nvSpPr>
        <p:spPr>
          <a:xfrm>
            <a:off x="7031757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5" name="Rectangle 184"/>
          <p:cNvSpPr/>
          <p:nvPr/>
        </p:nvSpPr>
        <p:spPr>
          <a:xfrm>
            <a:off x="6571381" y="3031436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6" name="Rectangle 185"/>
          <p:cNvSpPr/>
          <p:nvPr/>
        </p:nvSpPr>
        <p:spPr>
          <a:xfrm>
            <a:off x="7284858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7" name="Rectangle 186"/>
          <p:cNvSpPr/>
          <p:nvPr/>
        </p:nvSpPr>
        <p:spPr>
          <a:xfrm>
            <a:off x="6864802" y="3161884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8" name="Rectangle 187"/>
          <p:cNvSpPr/>
          <p:nvPr/>
        </p:nvSpPr>
        <p:spPr>
          <a:xfrm>
            <a:off x="7122788" y="309427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9" name="Rectangle 188"/>
          <p:cNvSpPr/>
          <p:nvPr/>
        </p:nvSpPr>
        <p:spPr>
          <a:xfrm>
            <a:off x="6487014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91" name="Rectangle 190"/>
          <p:cNvSpPr/>
          <p:nvPr/>
        </p:nvSpPr>
        <p:spPr>
          <a:xfrm>
            <a:off x="6811616" y="334374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92" name="Rectangle 191"/>
          <p:cNvSpPr/>
          <p:nvPr/>
        </p:nvSpPr>
        <p:spPr>
          <a:xfrm>
            <a:off x="6864802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94" name="Rectangle 193"/>
          <p:cNvSpPr/>
          <p:nvPr/>
        </p:nvSpPr>
        <p:spPr>
          <a:xfrm>
            <a:off x="6955148" y="225923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95" name="Line 19"/>
          <p:cNvSpPr>
            <a:spLocks noChangeShapeType="1"/>
          </p:cNvSpPr>
          <p:nvPr/>
        </p:nvSpPr>
        <p:spPr bwMode="auto">
          <a:xfrm rot="10800000" flipH="1" flipV="1">
            <a:off x="6775316" y="2244434"/>
            <a:ext cx="179832" cy="10444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6" name="Line 19"/>
          <p:cNvSpPr>
            <a:spLocks noChangeShapeType="1"/>
          </p:cNvSpPr>
          <p:nvPr/>
        </p:nvSpPr>
        <p:spPr bwMode="auto">
          <a:xfrm rot="10800000" flipH="1" flipV="1">
            <a:off x="7033535" y="2384902"/>
            <a:ext cx="335690" cy="44702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8" name="Line 19"/>
          <p:cNvSpPr>
            <a:spLocks noChangeShapeType="1"/>
          </p:cNvSpPr>
          <p:nvPr/>
        </p:nvSpPr>
        <p:spPr bwMode="auto">
          <a:xfrm rot="10800000" flipH="1">
            <a:off x="6895982" y="2957594"/>
            <a:ext cx="220141" cy="175034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" name="Line 19"/>
          <p:cNvSpPr>
            <a:spLocks noChangeShapeType="1"/>
          </p:cNvSpPr>
          <p:nvPr/>
        </p:nvSpPr>
        <p:spPr bwMode="auto">
          <a:xfrm rot="10800000" flipH="1">
            <a:off x="6948351" y="3219942"/>
            <a:ext cx="258804" cy="36167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0" name="Line 19"/>
          <p:cNvSpPr>
            <a:spLocks noChangeShapeType="1"/>
          </p:cNvSpPr>
          <p:nvPr/>
        </p:nvSpPr>
        <p:spPr bwMode="auto">
          <a:xfrm rot="10800000" flipH="1">
            <a:off x="6552812" y="3219941"/>
            <a:ext cx="311990" cy="37743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" name="Line 19"/>
          <p:cNvSpPr>
            <a:spLocks noChangeShapeType="1"/>
          </p:cNvSpPr>
          <p:nvPr/>
        </p:nvSpPr>
        <p:spPr bwMode="auto">
          <a:xfrm rot="10800000" flipH="1">
            <a:off x="7207155" y="2957595"/>
            <a:ext cx="162070" cy="11136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2" name="Line 19"/>
          <p:cNvSpPr>
            <a:spLocks noChangeShapeType="1"/>
          </p:cNvSpPr>
          <p:nvPr/>
        </p:nvSpPr>
        <p:spPr bwMode="auto">
          <a:xfrm rot="10800000" flipH="1" flipV="1">
            <a:off x="6959108" y="2713347"/>
            <a:ext cx="164774" cy="124093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" name="Line 19"/>
          <p:cNvSpPr>
            <a:spLocks noChangeShapeType="1"/>
          </p:cNvSpPr>
          <p:nvPr/>
        </p:nvSpPr>
        <p:spPr bwMode="auto">
          <a:xfrm rot="10800000" flipH="1" flipV="1">
            <a:off x="6666351" y="2671277"/>
            <a:ext cx="164774" cy="3854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4" name="Line 19"/>
          <p:cNvSpPr>
            <a:spLocks noChangeShapeType="1"/>
          </p:cNvSpPr>
          <p:nvPr/>
        </p:nvSpPr>
        <p:spPr bwMode="auto">
          <a:xfrm rot="10800000" flipV="1">
            <a:off x="6593410" y="2307271"/>
            <a:ext cx="97539" cy="339712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19301"/>
            <a:ext cx="1589362" cy="957639"/>
          </a:xfrm>
          <a:prstGeom prst="rect">
            <a:avLst/>
          </a:prstGeom>
        </p:spPr>
      </p:pic>
      <p:pic>
        <p:nvPicPr>
          <p:cNvPr id="193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6705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Supporting Failover by Conservative Reads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31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75840"/>
            <a:ext cx="892109" cy="759312"/>
          </a:xfrm>
          <a:prstGeom prst="can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br>
              <a:rPr lang="en-US" sz="2400" b="1" dirty="0" smtClean="0"/>
            </a:br>
            <a:r>
              <a:rPr lang="en-US" sz="2400" b="1" i="1" dirty="0" smtClean="0"/>
              <a:t>K</a:t>
            </a:r>
            <a:r>
              <a:rPr lang="en-US" sz="2400" b="1" dirty="0" smtClean="0"/>
              <a:t>=2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83882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2348316" y="2491924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467543" y="5013176"/>
            <a:ext cx="8424935" cy="1152262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30046" tIns="65023" rIns="130046" bIns="65023" rtlCol="0">
            <a:noAutofit/>
          </a:bodyPr>
          <a:lstStyle>
            <a:lvl1pPr marL="487672" indent="-487672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ea typeface="Apple Symbols" charset="0"/>
                <a:cs typeface="Apple Symbols" charset="0"/>
              </a:rPr>
              <a:t>Foreign updates</a:t>
            </a:r>
            <a:r>
              <a:rPr lang="en-US" sz="2800" dirty="0" smtClean="0">
                <a:ea typeface="Apple Symbols" charset="0"/>
                <a:cs typeface="Apple Symbols" charset="0"/>
              </a:rPr>
              <a:t>: read version </a:t>
            </a:r>
            <a:r>
              <a:rPr lang="en-US" sz="2800" dirty="0">
                <a:ea typeface="Apple Symbols" charset="0"/>
                <a:cs typeface="Apple Symbols" charset="0"/>
              </a:rPr>
              <a:t>replicated in </a:t>
            </a:r>
            <a:r>
              <a:rPr lang="en-US" sz="2800" i="1" dirty="0">
                <a:ea typeface="Apple Symbols" charset="0"/>
                <a:cs typeface="Apple Symbols" charset="0"/>
              </a:rPr>
              <a:t>K </a:t>
            </a:r>
            <a:r>
              <a:rPr lang="en-US" sz="2800" dirty="0">
                <a:ea typeface="Apple Symbols" charset="0"/>
                <a:cs typeface="Apple Symbols" charset="0"/>
              </a:rPr>
              <a:t>&gt; 1 </a:t>
            </a:r>
            <a:r>
              <a:rPr lang="en-US" sz="2800" dirty="0" smtClean="0">
                <a:ea typeface="Apple Symbols" charset="0"/>
                <a:cs typeface="Apple Symbols" charset="0"/>
              </a:rPr>
              <a:t>DCs</a:t>
            </a:r>
            <a:endParaRPr lang="en-US" sz="2800" dirty="0">
              <a:ea typeface="Apple Symbols" charset="0"/>
              <a:cs typeface="Apple Symbols" charset="0"/>
            </a:endParaRPr>
          </a:p>
          <a:p>
            <a:pPr marL="0" indent="0">
              <a:buNone/>
            </a:pPr>
            <a:r>
              <a:rPr lang="en-US" sz="2800" b="1" dirty="0" smtClean="0"/>
              <a:t>Own writes</a:t>
            </a:r>
            <a:r>
              <a:rPr lang="en-US" sz="2800" dirty="0" smtClean="0"/>
              <a:t>: read from the log, recover to a new DC</a:t>
            </a:r>
            <a:endParaRPr lang="en-US" sz="2800" dirty="0"/>
          </a:p>
        </p:txBody>
      </p:sp>
      <p:sp>
        <p:nvSpPr>
          <p:cNvPr id="47" name="Arc 46"/>
          <p:cNvSpPr/>
          <p:nvPr/>
        </p:nvSpPr>
        <p:spPr>
          <a:xfrm rot="11104095">
            <a:off x="1953458" y="3117578"/>
            <a:ext cx="784720" cy="758581"/>
          </a:xfrm>
          <a:prstGeom prst="arc">
            <a:avLst>
              <a:gd name="adj1" fmla="val 11936269"/>
              <a:gd name="adj2" fmla="val 1320280"/>
            </a:avLst>
          </a:prstGeom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1046981" y="3841884"/>
            <a:ext cx="27634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conservative read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" name="Down Arrow 50"/>
          <p:cNvSpPr/>
          <p:nvPr/>
        </p:nvSpPr>
        <p:spPr>
          <a:xfrm rot="15198830">
            <a:off x="4028321" y="1381442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own Arrow 51"/>
          <p:cNvSpPr/>
          <p:nvPr/>
        </p:nvSpPr>
        <p:spPr>
          <a:xfrm rot="3914548">
            <a:off x="4104293" y="1663940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val 174"/>
          <p:cNvSpPr/>
          <p:nvPr/>
        </p:nvSpPr>
        <p:spPr>
          <a:xfrm rot="1483603">
            <a:off x="5885365" y="2120176"/>
            <a:ext cx="1829331" cy="1356342"/>
          </a:xfrm>
          <a:prstGeom prst="ellipse">
            <a:avLst/>
          </a:prstGeom>
          <a:solidFill>
            <a:srgbClr val="C0504D">
              <a:alpha val="50196"/>
            </a:srgbClr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/>
          <p:cNvSpPr/>
          <p:nvPr/>
        </p:nvSpPr>
        <p:spPr>
          <a:xfrm rot="3821329">
            <a:off x="6078719" y="2259831"/>
            <a:ext cx="1374727" cy="1991095"/>
          </a:xfrm>
          <a:prstGeom prst="ellipse">
            <a:avLst/>
          </a:prstGeom>
          <a:solidFill>
            <a:srgbClr val="4F81BD">
              <a:alpha val="5019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7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7465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179" name="Up-Down Arrow 178"/>
          <p:cNvSpPr/>
          <p:nvPr/>
        </p:nvSpPr>
        <p:spPr>
          <a:xfrm>
            <a:off x="5491978" y="2411896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6606582" y="2181599"/>
            <a:ext cx="168734" cy="125671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1" name="Rectangle 180"/>
          <p:cNvSpPr/>
          <p:nvPr/>
        </p:nvSpPr>
        <p:spPr>
          <a:xfrm>
            <a:off x="6800030" y="2646983"/>
            <a:ext cx="168734" cy="12567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2" name="Rectangle 181"/>
          <p:cNvSpPr/>
          <p:nvPr/>
        </p:nvSpPr>
        <p:spPr>
          <a:xfrm>
            <a:off x="6503279" y="263091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3" name="Rectangle 182"/>
          <p:cNvSpPr/>
          <p:nvPr/>
        </p:nvSpPr>
        <p:spPr>
          <a:xfrm>
            <a:off x="6710623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4" name="Rectangle 183"/>
          <p:cNvSpPr/>
          <p:nvPr/>
        </p:nvSpPr>
        <p:spPr>
          <a:xfrm>
            <a:off x="7031757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5" name="Rectangle 184"/>
          <p:cNvSpPr/>
          <p:nvPr/>
        </p:nvSpPr>
        <p:spPr>
          <a:xfrm>
            <a:off x="6571381" y="3031436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6" name="Rectangle 185"/>
          <p:cNvSpPr/>
          <p:nvPr/>
        </p:nvSpPr>
        <p:spPr>
          <a:xfrm>
            <a:off x="7284858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7" name="Rectangle 186"/>
          <p:cNvSpPr/>
          <p:nvPr/>
        </p:nvSpPr>
        <p:spPr>
          <a:xfrm>
            <a:off x="6864802" y="3161884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8" name="Rectangle 187"/>
          <p:cNvSpPr/>
          <p:nvPr/>
        </p:nvSpPr>
        <p:spPr>
          <a:xfrm>
            <a:off x="7122788" y="309427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89" name="Rectangle 188"/>
          <p:cNvSpPr/>
          <p:nvPr/>
        </p:nvSpPr>
        <p:spPr>
          <a:xfrm>
            <a:off x="6487014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91" name="Rectangle 190"/>
          <p:cNvSpPr/>
          <p:nvPr/>
        </p:nvSpPr>
        <p:spPr>
          <a:xfrm>
            <a:off x="6811616" y="334374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92" name="Rectangle 191"/>
          <p:cNvSpPr/>
          <p:nvPr/>
        </p:nvSpPr>
        <p:spPr>
          <a:xfrm>
            <a:off x="6864802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94" name="Rectangle 193"/>
          <p:cNvSpPr/>
          <p:nvPr/>
        </p:nvSpPr>
        <p:spPr>
          <a:xfrm>
            <a:off x="6955148" y="225923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95" name="Line 19"/>
          <p:cNvSpPr>
            <a:spLocks noChangeShapeType="1"/>
          </p:cNvSpPr>
          <p:nvPr/>
        </p:nvSpPr>
        <p:spPr bwMode="auto">
          <a:xfrm rot="10800000" flipH="1" flipV="1">
            <a:off x="6775316" y="2244434"/>
            <a:ext cx="179832" cy="10444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6" name="Line 19"/>
          <p:cNvSpPr>
            <a:spLocks noChangeShapeType="1"/>
          </p:cNvSpPr>
          <p:nvPr/>
        </p:nvSpPr>
        <p:spPr bwMode="auto">
          <a:xfrm rot="10800000" flipH="1" flipV="1">
            <a:off x="7033535" y="2384902"/>
            <a:ext cx="335690" cy="44702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8" name="Line 19"/>
          <p:cNvSpPr>
            <a:spLocks noChangeShapeType="1"/>
          </p:cNvSpPr>
          <p:nvPr/>
        </p:nvSpPr>
        <p:spPr bwMode="auto">
          <a:xfrm rot="10800000" flipH="1">
            <a:off x="6895982" y="2957594"/>
            <a:ext cx="220141" cy="175034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" name="Line 19"/>
          <p:cNvSpPr>
            <a:spLocks noChangeShapeType="1"/>
          </p:cNvSpPr>
          <p:nvPr/>
        </p:nvSpPr>
        <p:spPr bwMode="auto">
          <a:xfrm rot="10800000" flipH="1">
            <a:off x="6948351" y="3219942"/>
            <a:ext cx="258804" cy="36167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0" name="Line 19"/>
          <p:cNvSpPr>
            <a:spLocks noChangeShapeType="1"/>
          </p:cNvSpPr>
          <p:nvPr/>
        </p:nvSpPr>
        <p:spPr bwMode="auto">
          <a:xfrm rot="10800000" flipH="1">
            <a:off x="6552812" y="3219941"/>
            <a:ext cx="311990" cy="37743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" name="Line 19"/>
          <p:cNvSpPr>
            <a:spLocks noChangeShapeType="1"/>
          </p:cNvSpPr>
          <p:nvPr/>
        </p:nvSpPr>
        <p:spPr bwMode="auto">
          <a:xfrm rot="10800000" flipH="1">
            <a:off x="7207155" y="2957595"/>
            <a:ext cx="162070" cy="11136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2" name="Line 19"/>
          <p:cNvSpPr>
            <a:spLocks noChangeShapeType="1"/>
          </p:cNvSpPr>
          <p:nvPr/>
        </p:nvSpPr>
        <p:spPr bwMode="auto">
          <a:xfrm rot="10800000" flipH="1" flipV="1">
            <a:off x="6959108" y="2713347"/>
            <a:ext cx="164774" cy="124093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" name="Line 19"/>
          <p:cNvSpPr>
            <a:spLocks noChangeShapeType="1"/>
          </p:cNvSpPr>
          <p:nvPr/>
        </p:nvSpPr>
        <p:spPr bwMode="auto">
          <a:xfrm rot="10800000" flipH="1" flipV="1">
            <a:off x="6666351" y="2671277"/>
            <a:ext cx="164774" cy="3854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4" name="Line 19"/>
          <p:cNvSpPr>
            <a:spLocks noChangeShapeType="1"/>
          </p:cNvSpPr>
          <p:nvPr/>
        </p:nvSpPr>
        <p:spPr bwMode="auto">
          <a:xfrm rot="10800000" flipV="1">
            <a:off x="6593410" y="2307271"/>
            <a:ext cx="97539" cy="339712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" name="Rectangle 21"/>
          <p:cNvSpPr>
            <a:spLocks/>
          </p:cNvSpPr>
          <p:nvPr/>
        </p:nvSpPr>
        <p:spPr bwMode="auto">
          <a:xfrm>
            <a:off x="6442984" y="2492896"/>
            <a:ext cx="1369376" cy="1029758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19301"/>
            <a:ext cx="1589362" cy="957639"/>
          </a:xfrm>
          <a:prstGeom prst="rect">
            <a:avLst/>
          </a:prstGeom>
        </p:spPr>
      </p:pic>
      <p:pic>
        <p:nvPicPr>
          <p:cNvPr id="193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" name="Rectangle 21"/>
          <p:cNvSpPr>
            <a:spLocks/>
          </p:cNvSpPr>
          <p:nvPr/>
        </p:nvSpPr>
        <p:spPr bwMode="auto">
          <a:xfrm>
            <a:off x="2194978" y="2436564"/>
            <a:ext cx="1080878" cy="1225550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517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Supporting Failover by Conservative Reads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32</a:t>
            </a:fld>
            <a:endParaRPr lang="en-US" dirty="0"/>
          </a:p>
        </p:txBody>
      </p:sp>
      <p:sp>
        <p:nvSpPr>
          <p:cNvPr id="2" name="Oval 1"/>
          <p:cNvSpPr/>
          <p:nvPr/>
        </p:nvSpPr>
        <p:spPr>
          <a:xfrm rot="1483603">
            <a:off x="5885365" y="2120176"/>
            <a:ext cx="1829331" cy="1356342"/>
          </a:xfrm>
          <a:prstGeom prst="ellipse">
            <a:avLst/>
          </a:prstGeom>
          <a:solidFill>
            <a:srgbClr val="C0504D">
              <a:alpha val="50196"/>
            </a:srgbClr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rot="3821329">
            <a:off x="6078719" y="2259831"/>
            <a:ext cx="1374727" cy="1991095"/>
          </a:xfrm>
          <a:prstGeom prst="ellipse">
            <a:avLst/>
          </a:prstGeom>
          <a:solidFill>
            <a:srgbClr val="4F81BD">
              <a:alpha val="5019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n 7"/>
          <p:cNvSpPr/>
          <p:nvPr/>
        </p:nvSpPr>
        <p:spPr>
          <a:xfrm>
            <a:off x="2239731" y="2885712"/>
            <a:ext cx="892109" cy="759312"/>
          </a:xfrm>
          <a:prstGeom prst="can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br>
              <a:rPr lang="en-US" sz="2400" b="1" dirty="0" smtClean="0"/>
            </a:br>
            <a:r>
              <a:rPr lang="en-US" sz="2400" b="1" i="1" dirty="0" smtClean="0"/>
              <a:t>K</a:t>
            </a:r>
            <a:r>
              <a:rPr lang="en-US" sz="2400" b="1" dirty="0" smtClean="0"/>
              <a:t>=2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93754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9173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6957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sp>
        <p:nvSpPr>
          <p:cNvPr id="19" name="Rectangle 18"/>
          <p:cNvSpPr/>
          <p:nvPr/>
        </p:nvSpPr>
        <p:spPr>
          <a:xfrm>
            <a:off x="2348316" y="2501796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21" name="Rectangle 20"/>
          <p:cNvSpPr/>
          <p:nvPr/>
        </p:nvSpPr>
        <p:spPr>
          <a:xfrm>
            <a:off x="3635896" y="3574757"/>
            <a:ext cx="721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3600" dirty="0"/>
              <a:t> </a:t>
            </a:r>
          </a:p>
        </p:txBody>
      </p:sp>
      <p:sp>
        <p:nvSpPr>
          <p:cNvPr id="22" name="Up-Down Arrow 21"/>
          <p:cNvSpPr/>
          <p:nvPr/>
        </p:nvSpPr>
        <p:spPr>
          <a:xfrm>
            <a:off x="5491978" y="2411896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Down Arrow 50"/>
          <p:cNvSpPr/>
          <p:nvPr/>
        </p:nvSpPr>
        <p:spPr>
          <a:xfrm rot="15198830">
            <a:off x="4028321" y="1391314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own Arrow 51"/>
          <p:cNvSpPr/>
          <p:nvPr/>
        </p:nvSpPr>
        <p:spPr>
          <a:xfrm rot="3914548">
            <a:off x="4104293" y="1673812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own Arrow 52"/>
          <p:cNvSpPr/>
          <p:nvPr/>
        </p:nvSpPr>
        <p:spPr>
          <a:xfrm rot="6235036">
            <a:off x="4086840" y="2663216"/>
            <a:ext cx="171207" cy="1942379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 rot="17420691">
            <a:off x="4076638" y="2167457"/>
            <a:ext cx="162490" cy="211452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215342" y="3090669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9" name="Rectangle 21"/>
          <p:cNvSpPr>
            <a:spLocks/>
          </p:cNvSpPr>
          <p:nvPr/>
        </p:nvSpPr>
        <p:spPr bwMode="auto">
          <a:xfrm>
            <a:off x="4123944" y="2999149"/>
            <a:ext cx="351530" cy="315915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pic>
        <p:nvPicPr>
          <p:cNvPr id="55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Explosion 2 49"/>
          <p:cNvSpPr/>
          <p:nvPr/>
        </p:nvSpPr>
        <p:spPr>
          <a:xfrm>
            <a:off x="5135711" y="1628800"/>
            <a:ext cx="1307273" cy="783096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2"/>
          <p:cNvSpPr txBox="1">
            <a:spLocks noChangeArrowheads="1"/>
          </p:cNvSpPr>
          <p:nvPr/>
        </p:nvSpPr>
        <p:spPr>
          <a:xfrm>
            <a:off x="467543" y="5013176"/>
            <a:ext cx="8424935" cy="1152262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30046" tIns="65023" rIns="130046" bIns="65023" rtlCol="0">
            <a:noAutofit/>
          </a:bodyPr>
          <a:lstStyle>
            <a:lvl1pPr marL="487672" indent="-487672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ea typeface="Apple Symbols" charset="0"/>
                <a:cs typeface="Apple Symbols" charset="0"/>
              </a:rPr>
              <a:t>Foreign updates</a:t>
            </a:r>
            <a:r>
              <a:rPr lang="en-US" sz="2800" dirty="0" smtClean="0">
                <a:ea typeface="Apple Symbols" charset="0"/>
                <a:cs typeface="Apple Symbols" charset="0"/>
              </a:rPr>
              <a:t>: read version </a:t>
            </a:r>
            <a:r>
              <a:rPr lang="en-US" sz="2800" dirty="0">
                <a:ea typeface="Apple Symbols" charset="0"/>
                <a:cs typeface="Apple Symbols" charset="0"/>
              </a:rPr>
              <a:t>replicated in </a:t>
            </a:r>
            <a:r>
              <a:rPr lang="en-US" sz="2800" i="1" dirty="0">
                <a:ea typeface="Apple Symbols" charset="0"/>
                <a:cs typeface="Apple Symbols" charset="0"/>
              </a:rPr>
              <a:t>K </a:t>
            </a:r>
            <a:r>
              <a:rPr lang="en-US" sz="2800" dirty="0">
                <a:ea typeface="Apple Symbols" charset="0"/>
                <a:cs typeface="Apple Symbols" charset="0"/>
              </a:rPr>
              <a:t>&gt; 1 </a:t>
            </a:r>
            <a:r>
              <a:rPr lang="en-US" sz="2800" dirty="0" smtClean="0">
                <a:ea typeface="Apple Symbols" charset="0"/>
                <a:cs typeface="Apple Symbols" charset="0"/>
              </a:rPr>
              <a:t>DCs</a:t>
            </a:r>
            <a:endParaRPr lang="en-US" sz="2800" dirty="0">
              <a:ea typeface="Apple Symbols" charset="0"/>
              <a:cs typeface="Apple Symbols" charset="0"/>
            </a:endParaRPr>
          </a:p>
          <a:p>
            <a:pPr marL="0" indent="0">
              <a:buNone/>
            </a:pPr>
            <a:r>
              <a:rPr lang="en-US" sz="2800" b="1" dirty="0"/>
              <a:t>Own writes</a:t>
            </a:r>
            <a:r>
              <a:rPr lang="en-US" sz="2800" dirty="0"/>
              <a:t>: read from the log, recover to a new DC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606582" y="2181599"/>
            <a:ext cx="168734" cy="125671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48" name="Rectangle 47"/>
          <p:cNvSpPr/>
          <p:nvPr/>
        </p:nvSpPr>
        <p:spPr>
          <a:xfrm>
            <a:off x="6800030" y="2646983"/>
            <a:ext cx="168734" cy="12567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6" name="Rectangle 55"/>
          <p:cNvSpPr/>
          <p:nvPr/>
        </p:nvSpPr>
        <p:spPr>
          <a:xfrm>
            <a:off x="6503279" y="263091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7" name="Rectangle 56"/>
          <p:cNvSpPr/>
          <p:nvPr/>
        </p:nvSpPr>
        <p:spPr>
          <a:xfrm>
            <a:off x="6710623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8" name="Rectangle 57"/>
          <p:cNvSpPr/>
          <p:nvPr/>
        </p:nvSpPr>
        <p:spPr>
          <a:xfrm>
            <a:off x="7031757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59" name="Rectangle 58"/>
          <p:cNvSpPr/>
          <p:nvPr/>
        </p:nvSpPr>
        <p:spPr>
          <a:xfrm>
            <a:off x="6571381" y="3031436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0" name="Rectangle 59"/>
          <p:cNvSpPr/>
          <p:nvPr/>
        </p:nvSpPr>
        <p:spPr>
          <a:xfrm>
            <a:off x="7284858" y="283744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1" name="Rectangle 60"/>
          <p:cNvSpPr/>
          <p:nvPr/>
        </p:nvSpPr>
        <p:spPr>
          <a:xfrm>
            <a:off x="6864802" y="3161884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2" name="Rectangle 61"/>
          <p:cNvSpPr/>
          <p:nvPr/>
        </p:nvSpPr>
        <p:spPr>
          <a:xfrm>
            <a:off x="7122788" y="309427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3" name="Rectangle 62"/>
          <p:cNvSpPr/>
          <p:nvPr/>
        </p:nvSpPr>
        <p:spPr>
          <a:xfrm>
            <a:off x="6487014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5" name="Rectangle 64"/>
          <p:cNvSpPr/>
          <p:nvPr/>
        </p:nvSpPr>
        <p:spPr>
          <a:xfrm>
            <a:off x="6811616" y="3343748"/>
            <a:ext cx="168734" cy="1256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6" name="Rectangle 65"/>
          <p:cNvSpPr/>
          <p:nvPr/>
        </p:nvSpPr>
        <p:spPr>
          <a:xfrm>
            <a:off x="6864802" y="3599279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7" name="Rectangle 66"/>
          <p:cNvSpPr/>
          <p:nvPr/>
        </p:nvSpPr>
        <p:spPr>
          <a:xfrm>
            <a:off x="6955148" y="2259231"/>
            <a:ext cx="168734" cy="12567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8" name="Line 19"/>
          <p:cNvSpPr>
            <a:spLocks noChangeShapeType="1"/>
          </p:cNvSpPr>
          <p:nvPr/>
        </p:nvSpPr>
        <p:spPr bwMode="auto">
          <a:xfrm rot="10800000" flipH="1" flipV="1">
            <a:off x="6775316" y="2244434"/>
            <a:ext cx="179832" cy="10444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9" name="Line 19"/>
          <p:cNvSpPr>
            <a:spLocks noChangeShapeType="1"/>
          </p:cNvSpPr>
          <p:nvPr/>
        </p:nvSpPr>
        <p:spPr bwMode="auto">
          <a:xfrm rot="10800000" flipH="1" flipV="1">
            <a:off x="7033535" y="2384902"/>
            <a:ext cx="335690" cy="44702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" name="Line 19"/>
          <p:cNvSpPr>
            <a:spLocks noChangeShapeType="1"/>
          </p:cNvSpPr>
          <p:nvPr/>
        </p:nvSpPr>
        <p:spPr bwMode="auto">
          <a:xfrm rot="10800000" flipH="1">
            <a:off x="6895982" y="2957594"/>
            <a:ext cx="220141" cy="175034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2" name="Line 19"/>
          <p:cNvSpPr>
            <a:spLocks noChangeShapeType="1"/>
          </p:cNvSpPr>
          <p:nvPr/>
        </p:nvSpPr>
        <p:spPr bwMode="auto">
          <a:xfrm rot="10800000" flipH="1">
            <a:off x="6948351" y="3219942"/>
            <a:ext cx="258804" cy="36167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3" name="Line 19"/>
          <p:cNvSpPr>
            <a:spLocks noChangeShapeType="1"/>
          </p:cNvSpPr>
          <p:nvPr/>
        </p:nvSpPr>
        <p:spPr bwMode="auto">
          <a:xfrm rot="10800000" flipH="1">
            <a:off x="6552812" y="3219941"/>
            <a:ext cx="311990" cy="37743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4" name="Line 19"/>
          <p:cNvSpPr>
            <a:spLocks noChangeShapeType="1"/>
          </p:cNvSpPr>
          <p:nvPr/>
        </p:nvSpPr>
        <p:spPr bwMode="auto">
          <a:xfrm rot="10800000" flipH="1">
            <a:off x="7207155" y="2957595"/>
            <a:ext cx="162070" cy="11136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5" name="Line 19"/>
          <p:cNvSpPr>
            <a:spLocks noChangeShapeType="1"/>
          </p:cNvSpPr>
          <p:nvPr/>
        </p:nvSpPr>
        <p:spPr bwMode="auto">
          <a:xfrm rot="10800000" flipH="1" flipV="1">
            <a:off x="6959108" y="2713347"/>
            <a:ext cx="164774" cy="124093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" name="Line 19"/>
          <p:cNvSpPr>
            <a:spLocks noChangeShapeType="1"/>
          </p:cNvSpPr>
          <p:nvPr/>
        </p:nvSpPr>
        <p:spPr bwMode="auto">
          <a:xfrm rot="10800000" flipH="1" flipV="1">
            <a:off x="6666351" y="2671277"/>
            <a:ext cx="164774" cy="3854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7" name="Line 19"/>
          <p:cNvSpPr>
            <a:spLocks noChangeShapeType="1"/>
          </p:cNvSpPr>
          <p:nvPr/>
        </p:nvSpPr>
        <p:spPr bwMode="auto">
          <a:xfrm rot="10800000" flipV="1">
            <a:off x="6593410" y="2307271"/>
            <a:ext cx="97539" cy="339712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131390" y="4273932"/>
            <a:ext cx="41653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new DC in compatible state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9" name="Rectangle 21"/>
          <p:cNvSpPr>
            <a:spLocks/>
          </p:cNvSpPr>
          <p:nvPr/>
        </p:nvSpPr>
        <p:spPr bwMode="auto">
          <a:xfrm>
            <a:off x="6442984" y="2492896"/>
            <a:ext cx="1369376" cy="1458192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405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Experiment: Injection of Short DC Disconnection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33</a:t>
            </a:fld>
            <a:endParaRPr lang="en-US" dirty="0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92831"/>
            <a:ext cx="8568775" cy="3360305"/>
          </a:xfrm>
          <a:prstGeom prst="rect">
            <a:avLst/>
          </a:prstGeom>
        </p:spPr>
      </p:pic>
      <p:pic>
        <p:nvPicPr>
          <p:cNvPr id="17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403" y="3464985"/>
            <a:ext cx="324055" cy="32405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732" y="3616471"/>
            <a:ext cx="314694" cy="20979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pic>
        <p:nvPicPr>
          <p:cNvPr id="23" name="Content Placeholder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5" y="2920623"/>
            <a:ext cx="492377" cy="29667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98" y="3068960"/>
            <a:ext cx="323528" cy="23725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24" name="Content Placeholder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908076"/>
            <a:ext cx="492377" cy="29667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98" y="2060848"/>
            <a:ext cx="323528" cy="21586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19" name="Rectangle 18"/>
          <p:cNvSpPr/>
          <p:nvPr/>
        </p:nvSpPr>
        <p:spPr>
          <a:xfrm rot="16200000">
            <a:off x="-992192" y="2421300"/>
            <a:ext cx="3116331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dirty="0"/>
              <a:t>r</a:t>
            </a:r>
            <a:r>
              <a:rPr lang="en-US" sz="2800" dirty="0" smtClean="0"/>
              <a:t>esponse time [</a:t>
            </a:r>
            <a:r>
              <a:rPr lang="en-US" sz="2800" dirty="0" err="1" smtClean="0"/>
              <a:t>ms</a:t>
            </a:r>
            <a:r>
              <a:rPr lang="en-US" sz="2800" dirty="0" smtClean="0"/>
              <a:t>]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112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Experiment: Injection of Short DC Disconnection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34</a:t>
            </a:fld>
            <a:endParaRPr lang="en-US" dirty="0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92831"/>
            <a:ext cx="8568775" cy="336030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691680" y="2657777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remote reads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50945" y="3275692"/>
            <a:ext cx="3116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fast conservative reads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7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403" y="3464985"/>
            <a:ext cx="324055" cy="32405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732" y="3616471"/>
            <a:ext cx="314694" cy="20979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pic>
        <p:nvPicPr>
          <p:cNvPr id="23" name="Content Placeholder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5" y="2920623"/>
            <a:ext cx="492377" cy="29667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98" y="3068960"/>
            <a:ext cx="323528" cy="23725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24" name="Content Placeholder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908076"/>
            <a:ext cx="492377" cy="29667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98" y="2060848"/>
            <a:ext cx="323528" cy="21586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18" name="Rectangle 17"/>
          <p:cNvSpPr/>
          <p:nvPr/>
        </p:nvSpPr>
        <p:spPr>
          <a:xfrm rot="16200000">
            <a:off x="-992192" y="2421300"/>
            <a:ext cx="3116331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dirty="0"/>
              <a:t>r</a:t>
            </a:r>
            <a:r>
              <a:rPr lang="en-US" sz="2800" dirty="0" smtClean="0"/>
              <a:t>esponse time [</a:t>
            </a:r>
            <a:r>
              <a:rPr lang="en-US" sz="2800" dirty="0" err="1" smtClean="0"/>
              <a:t>ms</a:t>
            </a:r>
            <a:r>
              <a:rPr lang="en-US" sz="2800" dirty="0" smtClean="0"/>
              <a:t>]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668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Experiment: Injection of Short DC Disconnection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35</a:t>
            </a:fld>
            <a:endParaRPr lang="en-US" dirty="0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92831"/>
            <a:ext cx="8568775" cy="336030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691680" y="2657777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remote reads</a:t>
            </a:r>
            <a:endParaRPr lang="en-US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1650945" y="3275692"/>
            <a:ext cx="3116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fast conservative reads</a:t>
            </a:r>
            <a:endParaRPr lang="en-US" sz="2400" b="1" dirty="0"/>
          </a:p>
        </p:txBody>
      </p:sp>
      <p:sp>
        <p:nvSpPr>
          <p:cNvPr id="15" name="Rectangle 14"/>
          <p:cNvSpPr/>
          <p:nvPr/>
        </p:nvSpPr>
        <p:spPr>
          <a:xfrm>
            <a:off x="4499991" y="1700808"/>
            <a:ext cx="4098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remote ops: smooth failover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21621" y="3255367"/>
            <a:ext cx="4098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… unaffected …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7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403" y="3464985"/>
            <a:ext cx="324055" cy="32405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732" y="3616471"/>
            <a:ext cx="314694" cy="20979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pic>
        <p:nvPicPr>
          <p:cNvPr id="23" name="Content Placeholder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5" y="2920623"/>
            <a:ext cx="492377" cy="29667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98" y="3068960"/>
            <a:ext cx="323528" cy="23725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24" name="Content Placeholder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908076"/>
            <a:ext cx="492377" cy="29667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98" y="2060848"/>
            <a:ext cx="323528" cy="21586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19" name="Rectangle 18"/>
          <p:cNvSpPr/>
          <p:nvPr/>
        </p:nvSpPr>
        <p:spPr>
          <a:xfrm rot="16200000">
            <a:off x="-992192" y="2421300"/>
            <a:ext cx="3116331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dirty="0"/>
              <a:t>r</a:t>
            </a:r>
            <a:r>
              <a:rPr lang="en-US" sz="2800" dirty="0" smtClean="0"/>
              <a:t>esponse time [</a:t>
            </a:r>
            <a:r>
              <a:rPr lang="en-US" sz="2800" dirty="0" err="1" smtClean="0"/>
              <a:t>ms</a:t>
            </a:r>
            <a:r>
              <a:rPr lang="en-US" sz="2800" dirty="0" smtClean="0"/>
              <a:t>]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677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Experiment: Injection of Short DC Disconnection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36</a:t>
            </a:fld>
            <a:endParaRPr lang="en-US" dirty="0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92831"/>
            <a:ext cx="8568775" cy="336030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5534" y="4780309"/>
            <a:ext cx="856895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Trade-off controlled by </a:t>
            </a:r>
            <a:r>
              <a:rPr lang="en-US" sz="2800" i="1" dirty="0" smtClean="0"/>
              <a:t>K</a:t>
            </a:r>
            <a:r>
              <a:rPr lang="en-US" sz="2800" dirty="0" smtClean="0"/>
              <a:t>: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staleness vs. availability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Staleness negligible in most </a:t>
            </a:r>
            <a:r>
              <a:rPr lang="en-US" sz="2800" i="1" dirty="0" smtClean="0"/>
              <a:t>K</a:t>
            </a:r>
            <a:r>
              <a:rPr lang="en-US" sz="2800" dirty="0" smtClean="0"/>
              <a:t>=2 setups, &lt; 1% reads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In </a:t>
            </a:r>
            <a:r>
              <a:rPr lang="en-US" sz="2800" dirty="0"/>
              <a:t>cherry-picked unfavorable </a:t>
            </a:r>
            <a:r>
              <a:rPr lang="en-US" sz="2800" dirty="0" smtClean="0"/>
              <a:t>setup, 1.0–2.5% reads</a:t>
            </a:r>
            <a:endParaRPr lang="pl-PL" sz="2800" dirty="0"/>
          </a:p>
        </p:txBody>
      </p:sp>
      <p:sp>
        <p:nvSpPr>
          <p:cNvPr id="6" name="Rectangle 5"/>
          <p:cNvSpPr/>
          <p:nvPr/>
        </p:nvSpPr>
        <p:spPr>
          <a:xfrm>
            <a:off x="1691680" y="2657777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remote reads</a:t>
            </a:r>
            <a:endParaRPr lang="en-US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1650945" y="3275692"/>
            <a:ext cx="3116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fast conservative reads</a:t>
            </a:r>
            <a:endParaRPr lang="en-US" sz="2400" b="1" dirty="0"/>
          </a:p>
        </p:txBody>
      </p:sp>
      <p:sp>
        <p:nvSpPr>
          <p:cNvPr id="15" name="Rectangle 14"/>
          <p:cNvSpPr/>
          <p:nvPr/>
        </p:nvSpPr>
        <p:spPr>
          <a:xfrm>
            <a:off x="4499991" y="1700808"/>
            <a:ext cx="4098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remote ops: smooth failover</a:t>
            </a:r>
            <a:endParaRPr lang="en-US" sz="2400" b="1" dirty="0"/>
          </a:p>
        </p:txBody>
      </p:sp>
      <p:sp>
        <p:nvSpPr>
          <p:cNvPr id="16" name="Rectangle 15"/>
          <p:cNvSpPr/>
          <p:nvPr/>
        </p:nvSpPr>
        <p:spPr>
          <a:xfrm>
            <a:off x="4721621" y="3255367"/>
            <a:ext cx="4098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… unaffected …</a:t>
            </a:r>
            <a:endParaRPr lang="en-US" sz="2400" b="1" dirty="0"/>
          </a:p>
        </p:txBody>
      </p:sp>
      <p:pic>
        <p:nvPicPr>
          <p:cNvPr id="17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403" y="3464985"/>
            <a:ext cx="324055" cy="32405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732" y="3616471"/>
            <a:ext cx="314694" cy="20979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cxnSp>
        <p:nvCxnSpPr>
          <p:cNvPr id="18" name="Straight Arrow Connector 17"/>
          <p:cNvCxnSpPr>
            <a:endCxn id="9" idx="0"/>
          </p:cNvCxnSpPr>
          <p:nvPr/>
        </p:nvCxnSpPr>
        <p:spPr>
          <a:xfrm>
            <a:off x="3707904" y="3737357"/>
            <a:ext cx="972107" cy="1042952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prstDash val="solid"/>
            <a:headEnd type="triangl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3" name="Content Placeholder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5" y="2920623"/>
            <a:ext cx="492377" cy="29667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98" y="3068960"/>
            <a:ext cx="323528" cy="23725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24" name="Content Placeholder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908076"/>
            <a:ext cx="492377" cy="296672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98" y="2060848"/>
            <a:ext cx="323528" cy="21586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19" name="Rectangle 18"/>
          <p:cNvSpPr/>
          <p:nvPr/>
        </p:nvSpPr>
        <p:spPr>
          <a:xfrm rot="16200000">
            <a:off x="-992192" y="2421300"/>
            <a:ext cx="3116331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dirty="0"/>
              <a:t>r</a:t>
            </a:r>
            <a:r>
              <a:rPr lang="en-US" sz="2800" dirty="0" smtClean="0"/>
              <a:t>esponse time [</a:t>
            </a:r>
            <a:r>
              <a:rPr lang="en-US" sz="2800" dirty="0" err="1" smtClean="0"/>
              <a:t>ms</a:t>
            </a:r>
            <a:r>
              <a:rPr lang="en-US" sz="2800" dirty="0" smtClean="0"/>
              <a:t>]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370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Protocol Retries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37</a:t>
            </a:fld>
            <a:endParaRPr lang="en-US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11" y="1288597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871" y="1133294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168" y="1105061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18" y="1402635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42" name="Down Arrow 41"/>
          <p:cNvSpPr/>
          <p:nvPr/>
        </p:nvSpPr>
        <p:spPr>
          <a:xfrm rot="16576026">
            <a:off x="2235027" y="1377761"/>
            <a:ext cx="171207" cy="198717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378535">
            <a:off x="1555345" y="2149437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pic>
        <p:nvPicPr>
          <p:cNvPr id="61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6810" y="1420953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1324391" y="197504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297290" y="199138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940151" y="1988840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511686" y="245941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4040137" y="2517765"/>
            <a:ext cx="251508" cy="328114"/>
            <a:chOff x="3817789" y="2492896"/>
            <a:chExt cx="251508" cy="328114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6" name="Oval 6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8" name="Down Arrow 67"/>
          <p:cNvSpPr/>
          <p:nvPr/>
        </p:nvSpPr>
        <p:spPr>
          <a:xfrm rot="4876569">
            <a:off x="2625192" y="2104194"/>
            <a:ext cx="171207" cy="11843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2843807" y="2530715"/>
            <a:ext cx="251508" cy="328114"/>
            <a:chOff x="3817789" y="2492896"/>
            <a:chExt cx="251508" cy="328114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4" name="Oval 7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9" name="Explosion 2 68"/>
          <p:cNvSpPr/>
          <p:nvPr/>
        </p:nvSpPr>
        <p:spPr>
          <a:xfrm rot="21267906">
            <a:off x="2318466" y="2483496"/>
            <a:ext cx="522754" cy="487181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3872896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7" name="Rectangle 56"/>
          <p:cNvSpPr/>
          <p:nvPr/>
        </p:nvSpPr>
        <p:spPr>
          <a:xfrm>
            <a:off x="6617164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8" name="Rectangle 57"/>
          <p:cNvSpPr/>
          <p:nvPr/>
        </p:nvSpPr>
        <p:spPr>
          <a:xfrm>
            <a:off x="368107" y="136131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9" name="Rectangle 58"/>
          <p:cNvSpPr/>
          <p:nvPr/>
        </p:nvSpPr>
        <p:spPr>
          <a:xfrm>
            <a:off x="4304944" y="2348880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88" name="Rectangle 87"/>
          <p:cNvSpPr/>
          <p:nvPr/>
        </p:nvSpPr>
        <p:spPr>
          <a:xfrm>
            <a:off x="502694" y="4551511"/>
            <a:ext cx="7569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89" name="Rectangle 88"/>
          <p:cNvSpPr/>
          <p:nvPr/>
        </p:nvSpPr>
        <p:spPr>
          <a:xfrm>
            <a:off x="267420" y="1988840"/>
            <a:ext cx="942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x.inc()</a:t>
            </a:r>
            <a:br>
              <a:rPr lang="en-US" sz="2400" dirty="0" smtClean="0"/>
            </a:br>
            <a:r>
              <a:rPr lang="en-US" sz="2400" dirty="0" smtClean="0"/>
              <a:t>(x=1)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84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Protocol Retries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38</a:t>
            </a:fld>
            <a:endParaRPr lang="en-US" dirty="0"/>
          </a:p>
        </p:txBody>
      </p:sp>
      <p:pic>
        <p:nvPicPr>
          <p:cNvPr id="1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871" y="1133294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168" y="1105061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18" y="1402635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42" name="Down Arrow 41"/>
          <p:cNvSpPr/>
          <p:nvPr/>
        </p:nvSpPr>
        <p:spPr>
          <a:xfrm rot="16576026">
            <a:off x="2235027" y="1377761"/>
            <a:ext cx="171207" cy="198717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378535">
            <a:off x="1555345" y="2149437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pic>
        <p:nvPicPr>
          <p:cNvPr id="61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6810" y="1420953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1324391" y="197504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297290" y="199138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940151" y="1988840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511686" y="245941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4040137" y="2517765"/>
            <a:ext cx="251508" cy="328114"/>
            <a:chOff x="3817789" y="2492896"/>
            <a:chExt cx="251508" cy="328114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6" name="Oval 6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8" name="Down Arrow 67"/>
          <p:cNvSpPr/>
          <p:nvPr/>
        </p:nvSpPr>
        <p:spPr>
          <a:xfrm rot="4876569">
            <a:off x="2625192" y="2104194"/>
            <a:ext cx="171207" cy="11843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2843807" y="2530715"/>
            <a:ext cx="251508" cy="328114"/>
            <a:chOff x="3817789" y="2492896"/>
            <a:chExt cx="251508" cy="328114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4" name="Oval 7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9" name="Explosion 2 68"/>
          <p:cNvSpPr/>
          <p:nvPr/>
        </p:nvSpPr>
        <p:spPr>
          <a:xfrm rot="21267906">
            <a:off x="2318466" y="2483496"/>
            <a:ext cx="522754" cy="487181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6103974" y="354902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>
            <a:off x="6602693" y="3635343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60" name="Down Arrow 59"/>
          <p:cNvSpPr/>
          <p:nvPr/>
        </p:nvSpPr>
        <p:spPr>
          <a:xfrm rot="16587970">
            <a:off x="3568999" y="970735"/>
            <a:ext cx="162490" cy="466209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341763">
            <a:off x="1529045" y="293464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/>
              <a:t>i</a:t>
            </a:r>
            <a:r>
              <a:rPr lang="en-US" sz="2000" b="1" dirty="0" smtClean="0"/>
              <a:t>nc()</a:t>
            </a:r>
            <a:endParaRPr lang="en-US" sz="2000" b="1" dirty="0"/>
          </a:p>
        </p:txBody>
      </p:sp>
      <p:sp>
        <p:nvSpPr>
          <p:cNvPr id="56" name="Rectangle 55"/>
          <p:cNvSpPr/>
          <p:nvPr/>
        </p:nvSpPr>
        <p:spPr>
          <a:xfrm>
            <a:off x="3872896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7" name="Rectangle 56"/>
          <p:cNvSpPr/>
          <p:nvPr/>
        </p:nvSpPr>
        <p:spPr>
          <a:xfrm>
            <a:off x="6617164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8" name="Rectangle 57"/>
          <p:cNvSpPr/>
          <p:nvPr/>
        </p:nvSpPr>
        <p:spPr>
          <a:xfrm>
            <a:off x="368107" y="136131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34" name="Rectangle 33"/>
          <p:cNvSpPr/>
          <p:nvPr/>
        </p:nvSpPr>
        <p:spPr>
          <a:xfrm>
            <a:off x="4304944" y="2348880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35" name="Rectangle 34"/>
          <p:cNvSpPr/>
          <p:nvPr/>
        </p:nvSpPr>
        <p:spPr>
          <a:xfrm>
            <a:off x="6897232" y="3451545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36" name="Rectangle 35"/>
          <p:cNvSpPr/>
          <p:nvPr/>
        </p:nvSpPr>
        <p:spPr>
          <a:xfrm>
            <a:off x="267420" y="1988840"/>
            <a:ext cx="942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x.inc()</a:t>
            </a:r>
            <a:br>
              <a:rPr lang="en-US" sz="2400" dirty="0" smtClean="0"/>
            </a:br>
            <a:r>
              <a:rPr lang="en-US" sz="2400" dirty="0" smtClean="0"/>
              <a:t>(x=1)</a:t>
            </a:r>
            <a:endParaRPr lang="en-US" sz="2400" dirty="0"/>
          </a:p>
        </p:txBody>
      </p:sp>
      <p:pic>
        <p:nvPicPr>
          <p:cNvPr id="37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11" y="1288597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1199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Picture 5" descr="C:\Documents and Settings\zawir\Moje dokumenty\My Dropbox\Hardware-Laptop-2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91" y="1437618"/>
            <a:ext cx="1172291" cy="117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Picture 2" descr="C:\Documents and Settings\zawir\Moje dokumenty\My Dropbox\smartphone-icon1-348x45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2846661"/>
            <a:ext cx="612969" cy="794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Cloud 72"/>
          <p:cNvSpPr/>
          <p:nvPr/>
        </p:nvSpPr>
        <p:spPr>
          <a:xfrm rot="11069392">
            <a:off x="2435206" y="1499039"/>
            <a:ext cx="4587438" cy="2618516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/>
              <a:t>Challenge: Database Access for Client</a:t>
            </a:r>
            <a:r>
              <a:rPr lang="pl-PL" sz="3300" b="1" dirty="0"/>
              <a:t>-side</a:t>
            </a:r>
            <a:r>
              <a:rPr lang="en-US" sz="3300" b="1" dirty="0"/>
              <a:t> Apps</a:t>
            </a:r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 smtClean="0"/>
              <a:t>Z</a:t>
            </a:r>
            <a:r>
              <a:rPr lang="en-US" dirty="0" err="1" smtClean="0"/>
              <a:t>awirski</a:t>
            </a:r>
            <a:r>
              <a:rPr lang="pl-PL" dirty="0" smtClean="0"/>
              <a:t> et al.</a:t>
            </a:r>
            <a:r>
              <a:rPr lang="en-US" dirty="0" smtClean="0"/>
              <a:t>, </a:t>
            </a:r>
            <a:r>
              <a:rPr lang="pl-PL" dirty="0" smtClean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</a:t>
            </a:fld>
            <a:endParaRPr lang="en-US" dirty="0"/>
          </a:p>
        </p:txBody>
      </p:sp>
      <p:sp>
        <p:nvSpPr>
          <p:cNvPr id="75" name="Can 74"/>
          <p:cNvSpPr/>
          <p:nvPr/>
        </p:nvSpPr>
        <p:spPr>
          <a:xfrm>
            <a:off x="3185846" y="2311191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120" name="8-Point Star 119"/>
          <p:cNvSpPr/>
          <p:nvPr/>
        </p:nvSpPr>
        <p:spPr>
          <a:xfrm>
            <a:off x="1193984" y="2146278"/>
            <a:ext cx="642522" cy="620818"/>
          </a:xfrm>
          <a:prstGeom prst="star8">
            <a:avLst/>
          </a:prstGeom>
          <a:ln w="28575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12" y="2210380"/>
            <a:ext cx="617587" cy="602886"/>
          </a:xfrm>
          <a:prstGeom prst="rect">
            <a:avLst/>
          </a:prstGeom>
          <a:effectLst/>
        </p:spPr>
      </p:pic>
      <p:sp>
        <p:nvSpPr>
          <p:cNvPr id="37" name="Arc 36"/>
          <p:cNvSpPr/>
          <p:nvPr/>
        </p:nvSpPr>
        <p:spPr>
          <a:xfrm>
            <a:off x="1688646" y="1906612"/>
            <a:ext cx="1737750" cy="754531"/>
          </a:xfrm>
          <a:prstGeom prst="arc">
            <a:avLst>
              <a:gd name="adj1" fmla="val 11233995"/>
              <a:gd name="adj2" fmla="val 0"/>
            </a:avLst>
          </a:prstGeom>
          <a:ln w="38100">
            <a:solidFill>
              <a:schemeClr val="accent6">
                <a:lumMod val="75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03" y="3019473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8-Point Star 44"/>
          <p:cNvSpPr/>
          <p:nvPr/>
        </p:nvSpPr>
        <p:spPr>
          <a:xfrm>
            <a:off x="1145613" y="3273029"/>
            <a:ext cx="642522" cy="620818"/>
          </a:xfrm>
          <a:prstGeom prst="star8">
            <a:avLst/>
          </a:prstGeom>
          <a:ln w="28575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17" y="3362088"/>
            <a:ext cx="617587" cy="602886"/>
          </a:xfrm>
          <a:prstGeom prst="rect">
            <a:avLst/>
          </a:prstGeom>
          <a:effectLst/>
        </p:spPr>
      </p:pic>
      <p:sp>
        <p:nvSpPr>
          <p:cNvPr id="39" name="Arc 38"/>
          <p:cNvSpPr/>
          <p:nvPr/>
        </p:nvSpPr>
        <p:spPr>
          <a:xfrm flipV="1">
            <a:off x="1739084" y="3113396"/>
            <a:ext cx="1649486" cy="735514"/>
          </a:xfrm>
          <a:prstGeom prst="arc">
            <a:avLst>
              <a:gd name="adj1" fmla="val 11491897"/>
              <a:gd name="adj2" fmla="val 0"/>
            </a:avLst>
          </a:prstGeom>
          <a:ln w="38100">
            <a:solidFill>
              <a:schemeClr val="accent6">
                <a:lumMod val="75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c 43"/>
          <p:cNvSpPr/>
          <p:nvPr/>
        </p:nvSpPr>
        <p:spPr>
          <a:xfrm rot="21282234">
            <a:off x="5899114" y="1977192"/>
            <a:ext cx="1737750" cy="754531"/>
          </a:xfrm>
          <a:prstGeom prst="arc">
            <a:avLst>
              <a:gd name="adj1" fmla="val 11233995"/>
              <a:gd name="adj2" fmla="val 0"/>
            </a:avLst>
          </a:prstGeom>
          <a:ln w="38100">
            <a:solidFill>
              <a:schemeClr val="accent6">
                <a:lumMod val="75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187201" flipV="1">
            <a:off x="6051625" y="2962414"/>
            <a:ext cx="1737750" cy="735514"/>
          </a:xfrm>
          <a:prstGeom prst="arc">
            <a:avLst>
              <a:gd name="adj1" fmla="val 11233995"/>
              <a:gd name="adj2" fmla="val 20631754"/>
            </a:avLst>
          </a:prstGeom>
          <a:ln w="38100">
            <a:solidFill>
              <a:schemeClr val="accent6">
                <a:lumMod val="75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1648806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8-Point Star 56"/>
          <p:cNvSpPr/>
          <p:nvPr/>
        </p:nvSpPr>
        <p:spPr>
          <a:xfrm>
            <a:off x="7704173" y="1944086"/>
            <a:ext cx="642522" cy="620818"/>
          </a:xfrm>
          <a:prstGeom prst="star8">
            <a:avLst/>
          </a:prstGeom>
          <a:ln w="28575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885" y="1962018"/>
            <a:ext cx="617587" cy="602886"/>
          </a:xfrm>
          <a:prstGeom prst="rect">
            <a:avLst/>
          </a:prstGeom>
          <a:effectLst/>
        </p:spPr>
      </p:pic>
      <p:sp>
        <p:nvSpPr>
          <p:cNvPr id="61" name="Can 60"/>
          <p:cNvSpPr/>
          <p:nvPr/>
        </p:nvSpPr>
        <p:spPr>
          <a:xfrm>
            <a:off x="4856442" y="2311191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62" name="8-Point Star 61"/>
          <p:cNvSpPr/>
          <p:nvPr/>
        </p:nvSpPr>
        <p:spPr>
          <a:xfrm>
            <a:off x="7668344" y="3312238"/>
            <a:ext cx="642522" cy="620818"/>
          </a:xfrm>
          <a:prstGeom prst="star8">
            <a:avLst/>
          </a:prstGeom>
          <a:ln w="28575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056" y="3330170"/>
            <a:ext cx="617587" cy="602886"/>
          </a:xfrm>
          <a:prstGeom prst="rect">
            <a:avLst/>
          </a:prstGeom>
          <a:effectLst/>
        </p:spPr>
      </p:pic>
      <p:sp>
        <p:nvSpPr>
          <p:cNvPr id="31" name="Rectangle 30"/>
          <p:cNvSpPr/>
          <p:nvPr/>
        </p:nvSpPr>
        <p:spPr>
          <a:xfrm>
            <a:off x="2518821" y="4600292"/>
            <a:ext cx="43574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⇒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ad-hoc on the client-side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62646" y="2393827"/>
            <a:ext cx="251848" cy="1043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742076" y="2405241"/>
            <a:ext cx="251848" cy="1043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sp>
        <p:nvSpPr>
          <p:cNvPr id="47" name="Left-Right Arrow 46"/>
          <p:cNvSpPr/>
          <p:nvPr/>
        </p:nvSpPr>
        <p:spPr>
          <a:xfrm>
            <a:off x="4223740" y="2771766"/>
            <a:ext cx="696517" cy="202192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>
            <a:off x="1393835" y="2629051"/>
            <a:ext cx="242820" cy="260925"/>
          </a:xfrm>
          <a:prstGeom prst="can">
            <a:avLst/>
          </a:prstGeom>
          <a:ln w="19050"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49" name="Can 48"/>
          <p:cNvSpPr/>
          <p:nvPr/>
        </p:nvSpPr>
        <p:spPr>
          <a:xfrm>
            <a:off x="1345464" y="3754042"/>
            <a:ext cx="242820" cy="260925"/>
          </a:xfrm>
          <a:prstGeom prst="can">
            <a:avLst/>
          </a:prstGeom>
          <a:ln w="19050"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50" name="Can 49"/>
          <p:cNvSpPr/>
          <p:nvPr/>
        </p:nvSpPr>
        <p:spPr>
          <a:xfrm>
            <a:off x="7924236" y="2371500"/>
            <a:ext cx="242820" cy="260925"/>
          </a:xfrm>
          <a:prstGeom prst="can">
            <a:avLst/>
          </a:prstGeom>
          <a:ln w="19050"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51" name="Can 50"/>
          <p:cNvSpPr/>
          <p:nvPr/>
        </p:nvSpPr>
        <p:spPr>
          <a:xfrm>
            <a:off x="7877581" y="3763384"/>
            <a:ext cx="242820" cy="260925"/>
          </a:xfrm>
          <a:prstGeom prst="can">
            <a:avLst/>
          </a:prstGeom>
          <a:ln w="19050"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52" name="Rectangle 51"/>
          <p:cNvSpPr/>
          <p:nvPr/>
        </p:nvSpPr>
        <p:spPr>
          <a:xfrm>
            <a:off x="179512" y="4077072"/>
            <a:ext cx="8784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Limited boundaries of server-side database guarantees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Protocol Retries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39</a:t>
            </a:fld>
            <a:endParaRPr lang="en-US" dirty="0"/>
          </a:p>
        </p:txBody>
      </p:sp>
      <p:pic>
        <p:nvPicPr>
          <p:cNvPr id="1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871" y="1133294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168" y="1105061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18" y="1402635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42" name="Down Arrow 41"/>
          <p:cNvSpPr/>
          <p:nvPr/>
        </p:nvSpPr>
        <p:spPr>
          <a:xfrm rot="16576026">
            <a:off x="2235027" y="1377761"/>
            <a:ext cx="171207" cy="198717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378535">
            <a:off x="1555345" y="2149437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pic>
        <p:nvPicPr>
          <p:cNvPr id="61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6810" y="1420953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1324391" y="197504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297290" y="199138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940151" y="1988840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511686" y="245941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4040137" y="2517765"/>
            <a:ext cx="251508" cy="328114"/>
            <a:chOff x="3817789" y="2492896"/>
            <a:chExt cx="251508" cy="328114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6" name="Oval 6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8" name="Down Arrow 67"/>
          <p:cNvSpPr/>
          <p:nvPr/>
        </p:nvSpPr>
        <p:spPr>
          <a:xfrm rot="4876569">
            <a:off x="2625192" y="2104194"/>
            <a:ext cx="171207" cy="11843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2843807" y="2530715"/>
            <a:ext cx="251508" cy="328114"/>
            <a:chOff x="3817789" y="2492896"/>
            <a:chExt cx="251508" cy="328114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4" name="Oval 7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9" name="Explosion 2 68"/>
          <p:cNvSpPr/>
          <p:nvPr/>
        </p:nvSpPr>
        <p:spPr>
          <a:xfrm rot="21267906">
            <a:off x="2318466" y="2483496"/>
            <a:ext cx="522754" cy="487181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6103974" y="354902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>
            <a:off x="6602693" y="3635343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54" name="Down Arrow 53"/>
          <p:cNvSpPr/>
          <p:nvPr/>
        </p:nvSpPr>
        <p:spPr>
          <a:xfrm rot="5138874">
            <a:off x="3554352" y="1553756"/>
            <a:ext cx="171207" cy="4634413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own Arrow 59"/>
          <p:cNvSpPr/>
          <p:nvPr/>
        </p:nvSpPr>
        <p:spPr>
          <a:xfrm rot="16587970">
            <a:off x="3568999" y="970735"/>
            <a:ext cx="162490" cy="466209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341763">
            <a:off x="1529045" y="293464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/>
              <a:t>i</a:t>
            </a:r>
            <a:r>
              <a:rPr lang="en-US" sz="2000" b="1" dirty="0" smtClean="0"/>
              <a:t>nc()</a:t>
            </a:r>
            <a:endParaRPr lang="en-US" sz="2000" b="1" dirty="0"/>
          </a:p>
        </p:txBody>
      </p:sp>
      <p:grpSp>
        <p:nvGrpSpPr>
          <p:cNvPr id="76" name="Group 75"/>
          <p:cNvGrpSpPr/>
          <p:nvPr/>
        </p:nvGrpSpPr>
        <p:grpSpPr>
          <a:xfrm>
            <a:off x="5076056" y="3573016"/>
            <a:ext cx="251508" cy="328114"/>
            <a:chOff x="3817789" y="2492896"/>
            <a:chExt cx="251508" cy="328114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8" name="Oval 7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56" name="Rectangle 55"/>
          <p:cNvSpPr/>
          <p:nvPr/>
        </p:nvSpPr>
        <p:spPr>
          <a:xfrm>
            <a:off x="3872896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7" name="Rectangle 56"/>
          <p:cNvSpPr/>
          <p:nvPr/>
        </p:nvSpPr>
        <p:spPr>
          <a:xfrm>
            <a:off x="6617164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8" name="Rectangle 57"/>
          <p:cNvSpPr/>
          <p:nvPr/>
        </p:nvSpPr>
        <p:spPr>
          <a:xfrm>
            <a:off x="368107" y="136131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38" name="Rectangle 37"/>
          <p:cNvSpPr/>
          <p:nvPr/>
        </p:nvSpPr>
        <p:spPr>
          <a:xfrm>
            <a:off x="4304944" y="2348880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39" name="Rectangle 38"/>
          <p:cNvSpPr/>
          <p:nvPr/>
        </p:nvSpPr>
        <p:spPr>
          <a:xfrm>
            <a:off x="6897232" y="3451545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40" name="Rectangle 39"/>
          <p:cNvSpPr/>
          <p:nvPr/>
        </p:nvSpPr>
        <p:spPr>
          <a:xfrm>
            <a:off x="267420" y="1988840"/>
            <a:ext cx="942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x.inc()</a:t>
            </a:r>
            <a:br>
              <a:rPr lang="en-US" sz="2400" dirty="0" smtClean="0"/>
            </a:br>
            <a:r>
              <a:rPr lang="en-US" sz="2400" dirty="0" smtClean="0"/>
              <a:t>(x=1)</a:t>
            </a:r>
            <a:endParaRPr lang="en-US" sz="2400" dirty="0"/>
          </a:p>
        </p:txBody>
      </p:sp>
      <p:pic>
        <p:nvPicPr>
          <p:cNvPr id="41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11" y="1288597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130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Protocol Retries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40</a:t>
            </a:fld>
            <a:endParaRPr lang="en-US" dirty="0"/>
          </a:p>
        </p:txBody>
      </p:sp>
      <p:pic>
        <p:nvPicPr>
          <p:cNvPr id="1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871" y="1133294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168" y="1105061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18" y="1402635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42" name="Down Arrow 41"/>
          <p:cNvSpPr/>
          <p:nvPr/>
        </p:nvSpPr>
        <p:spPr>
          <a:xfrm rot="16576026">
            <a:off x="2235027" y="1377761"/>
            <a:ext cx="171207" cy="198717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378535">
            <a:off x="1555345" y="2149437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pic>
        <p:nvPicPr>
          <p:cNvPr id="61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6810" y="1420953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1324391" y="197504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297290" y="199138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940151" y="1988840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511686" y="245941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4040137" y="2517765"/>
            <a:ext cx="251508" cy="328114"/>
            <a:chOff x="3817789" y="2492896"/>
            <a:chExt cx="251508" cy="328114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6" name="Oval 6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8" name="Down Arrow 67"/>
          <p:cNvSpPr/>
          <p:nvPr/>
        </p:nvSpPr>
        <p:spPr>
          <a:xfrm rot="4876569">
            <a:off x="2625192" y="2104194"/>
            <a:ext cx="171207" cy="11843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2843807" y="2530715"/>
            <a:ext cx="251508" cy="328114"/>
            <a:chOff x="3817789" y="2492896"/>
            <a:chExt cx="251508" cy="328114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4" name="Oval 7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9" name="Explosion 2 68"/>
          <p:cNvSpPr/>
          <p:nvPr/>
        </p:nvSpPr>
        <p:spPr>
          <a:xfrm rot="21267906">
            <a:off x="2318466" y="2483496"/>
            <a:ext cx="522754" cy="487181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6103974" y="354902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>
            <a:off x="6602693" y="3635343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54" name="Down Arrow 53"/>
          <p:cNvSpPr/>
          <p:nvPr/>
        </p:nvSpPr>
        <p:spPr>
          <a:xfrm rot="5138874">
            <a:off x="3554352" y="1553756"/>
            <a:ext cx="171207" cy="4634413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own Arrow 59"/>
          <p:cNvSpPr/>
          <p:nvPr/>
        </p:nvSpPr>
        <p:spPr>
          <a:xfrm rot="16587970">
            <a:off x="3568999" y="970735"/>
            <a:ext cx="162490" cy="466209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341763">
            <a:off x="1529045" y="293464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/>
              <a:t>i</a:t>
            </a:r>
            <a:r>
              <a:rPr lang="en-US" sz="2000" b="1" dirty="0" smtClean="0"/>
              <a:t>nc()</a:t>
            </a:r>
            <a:endParaRPr lang="en-US" sz="2000" b="1" dirty="0"/>
          </a:p>
        </p:txBody>
      </p:sp>
      <p:grpSp>
        <p:nvGrpSpPr>
          <p:cNvPr id="76" name="Group 75"/>
          <p:cNvGrpSpPr/>
          <p:nvPr/>
        </p:nvGrpSpPr>
        <p:grpSpPr>
          <a:xfrm>
            <a:off x="5076056" y="3573016"/>
            <a:ext cx="251508" cy="328114"/>
            <a:chOff x="3817789" y="2492896"/>
            <a:chExt cx="251508" cy="328114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8" name="Oval 7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79" name="Rectangle 78"/>
          <p:cNvSpPr/>
          <p:nvPr/>
        </p:nvSpPr>
        <p:spPr>
          <a:xfrm>
            <a:off x="7020272" y="4105962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80" name="Group 79"/>
          <p:cNvGrpSpPr/>
          <p:nvPr/>
        </p:nvGrpSpPr>
        <p:grpSpPr>
          <a:xfrm>
            <a:off x="7524328" y="4181006"/>
            <a:ext cx="251508" cy="328114"/>
            <a:chOff x="3817789" y="2492896"/>
            <a:chExt cx="251508" cy="328114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2" name="Oval 81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83" name="Rectangle 82"/>
          <p:cNvSpPr/>
          <p:nvPr/>
        </p:nvSpPr>
        <p:spPr>
          <a:xfrm>
            <a:off x="6102129" y="4075809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84" name="Group 83"/>
          <p:cNvGrpSpPr/>
          <p:nvPr/>
        </p:nvGrpSpPr>
        <p:grpSpPr>
          <a:xfrm>
            <a:off x="6555612" y="4154337"/>
            <a:ext cx="251508" cy="308576"/>
            <a:chOff x="3817789" y="2492896"/>
            <a:chExt cx="251508" cy="308576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6" name="Oval 8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2" name="Up-Down Arrow 51"/>
          <p:cNvSpPr/>
          <p:nvPr/>
        </p:nvSpPr>
        <p:spPr>
          <a:xfrm rot="16200000">
            <a:off x="4393223" y="2890182"/>
            <a:ext cx="462835" cy="2631025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67420" y="1988840"/>
            <a:ext cx="942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x.inc()</a:t>
            </a:r>
            <a:br>
              <a:rPr lang="en-US" sz="2400" dirty="0" smtClean="0"/>
            </a:br>
            <a:r>
              <a:rPr lang="en-US" sz="2400" dirty="0" smtClean="0"/>
              <a:t>(x=1)</a:t>
            </a:r>
            <a:endParaRPr lang="en-US" sz="2400" dirty="0"/>
          </a:p>
        </p:txBody>
      </p:sp>
      <p:sp>
        <p:nvSpPr>
          <p:cNvPr id="56" name="Rectangle 55"/>
          <p:cNvSpPr/>
          <p:nvPr/>
        </p:nvSpPr>
        <p:spPr>
          <a:xfrm>
            <a:off x="3872896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7" name="Rectangle 56"/>
          <p:cNvSpPr/>
          <p:nvPr/>
        </p:nvSpPr>
        <p:spPr>
          <a:xfrm>
            <a:off x="6617164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8" name="Rectangle 57"/>
          <p:cNvSpPr/>
          <p:nvPr/>
        </p:nvSpPr>
        <p:spPr>
          <a:xfrm>
            <a:off x="368107" y="136131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49" name="Rectangle 48"/>
          <p:cNvSpPr/>
          <p:nvPr/>
        </p:nvSpPr>
        <p:spPr>
          <a:xfrm>
            <a:off x="4304944" y="2348880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50" name="Rectangle 49"/>
          <p:cNvSpPr/>
          <p:nvPr/>
        </p:nvSpPr>
        <p:spPr>
          <a:xfrm>
            <a:off x="6897232" y="3451545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51" name="Rectangle 50"/>
          <p:cNvSpPr/>
          <p:nvPr/>
        </p:nvSpPr>
        <p:spPr>
          <a:xfrm>
            <a:off x="7848637" y="398416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x=2</a:t>
            </a:r>
            <a:endParaRPr lang="en-US" sz="2400" dirty="0"/>
          </a:p>
        </p:txBody>
      </p:sp>
      <p:pic>
        <p:nvPicPr>
          <p:cNvPr id="53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11" y="1288597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0149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Protocol Retries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41</a:t>
            </a:fld>
            <a:endParaRPr lang="en-US" dirty="0"/>
          </a:p>
        </p:txBody>
      </p:sp>
      <p:pic>
        <p:nvPicPr>
          <p:cNvPr id="1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871" y="1133294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168" y="1105061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18" y="1402635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42" name="Down Arrow 41"/>
          <p:cNvSpPr/>
          <p:nvPr/>
        </p:nvSpPr>
        <p:spPr>
          <a:xfrm rot="16576026">
            <a:off x="2235027" y="1377761"/>
            <a:ext cx="171207" cy="198717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378535">
            <a:off x="1555345" y="2149437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pic>
        <p:nvPicPr>
          <p:cNvPr id="61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6810" y="1420953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5940152" y="4581128"/>
            <a:ext cx="298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duplicate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delivery!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324391" y="197504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297290" y="199138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940151" y="1988840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511686" y="245941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4040137" y="2517765"/>
            <a:ext cx="251508" cy="328114"/>
            <a:chOff x="3817789" y="2492896"/>
            <a:chExt cx="251508" cy="328114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6" name="Oval 6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8" name="Down Arrow 67"/>
          <p:cNvSpPr/>
          <p:nvPr/>
        </p:nvSpPr>
        <p:spPr>
          <a:xfrm rot="4876569">
            <a:off x="2625192" y="2104194"/>
            <a:ext cx="171207" cy="11843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2843807" y="2530715"/>
            <a:ext cx="251508" cy="328114"/>
            <a:chOff x="3817789" y="2492896"/>
            <a:chExt cx="251508" cy="328114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4" name="Oval 7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9" name="Explosion 2 68"/>
          <p:cNvSpPr/>
          <p:nvPr/>
        </p:nvSpPr>
        <p:spPr>
          <a:xfrm rot="21267906">
            <a:off x="2318466" y="2483496"/>
            <a:ext cx="522754" cy="487181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6103974" y="354902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>
            <a:off x="6602693" y="3635343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54" name="Down Arrow 53"/>
          <p:cNvSpPr/>
          <p:nvPr/>
        </p:nvSpPr>
        <p:spPr>
          <a:xfrm rot="5138874">
            <a:off x="3554352" y="1553756"/>
            <a:ext cx="171207" cy="4634413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own Arrow 59"/>
          <p:cNvSpPr/>
          <p:nvPr/>
        </p:nvSpPr>
        <p:spPr>
          <a:xfrm rot="16587970">
            <a:off x="3568999" y="970735"/>
            <a:ext cx="162490" cy="466209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341763">
            <a:off x="1529045" y="293464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/>
              <a:t>i</a:t>
            </a:r>
            <a:r>
              <a:rPr lang="en-US" sz="2000" b="1" dirty="0" smtClean="0"/>
              <a:t>nc()</a:t>
            </a:r>
            <a:endParaRPr lang="en-US" sz="2000" b="1" dirty="0"/>
          </a:p>
        </p:txBody>
      </p:sp>
      <p:grpSp>
        <p:nvGrpSpPr>
          <p:cNvPr id="76" name="Group 75"/>
          <p:cNvGrpSpPr/>
          <p:nvPr/>
        </p:nvGrpSpPr>
        <p:grpSpPr>
          <a:xfrm>
            <a:off x="5076056" y="3573016"/>
            <a:ext cx="251508" cy="328114"/>
            <a:chOff x="3817789" y="2492896"/>
            <a:chExt cx="251508" cy="328114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8" name="Oval 7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79" name="Rectangle 78"/>
          <p:cNvSpPr/>
          <p:nvPr/>
        </p:nvSpPr>
        <p:spPr>
          <a:xfrm>
            <a:off x="7020272" y="4105962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80" name="Group 79"/>
          <p:cNvGrpSpPr/>
          <p:nvPr/>
        </p:nvGrpSpPr>
        <p:grpSpPr>
          <a:xfrm>
            <a:off x="7524328" y="4181006"/>
            <a:ext cx="251508" cy="328114"/>
            <a:chOff x="3817789" y="2492896"/>
            <a:chExt cx="251508" cy="328114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2" name="Oval 81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83" name="Rectangle 82"/>
          <p:cNvSpPr/>
          <p:nvPr/>
        </p:nvSpPr>
        <p:spPr>
          <a:xfrm>
            <a:off x="6102129" y="4075809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84" name="Group 83"/>
          <p:cNvGrpSpPr/>
          <p:nvPr/>
        </p:nvGrpSpPr>
        <p:grpSpPr>
          <a:xfrm>
            <a:off x="6555612" y="4154337"/>
            <a:ext cx="251508" cy="308576"/>
            <a:chOff x="3817789" y="2492896"/>
            <a:chExt cx="251508" cy="308576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6" name="Oval 8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87" name="Rectangle 21"/>
          <p:cNvSpPr>
            <a:spLocks/>
          </p:cNvSpPr>
          <p:nvPr/>
        </p:nvSpPr>
        <p:spPr bwMode="auto">
          <a:xfrm>
            <a:off x="6044121" y="3933056"/>
            <a:ext cx="2431611" cy="648072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52" name="Up-Down Arrow 51"/>
          <p:cNvSpPr/>
          <p:nvPr/>
        </p:nvSpPr>
        <p:spPr>
          <a:xfrm rot="16200000">
            <a:off x="4393223" y="2890182"/>
            <a:ext cx="462835" cy="2631025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67420" y="1988840"/>
            <a:ext cx="942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x.inc()</a:t>
            </a:r>
            <a:br>
              <a:rPr lang="en-US" sz="2400" dirty="0" smtClean="0"/>
            </a:br>
            <a:r>
              <a:rPr lang="en-US" sz="2400" dirty="0" smtClean="0"/>
              <a:t>(x=1)</a:t>
            </a:r>
            <a:endParaRPr lang="en-US" sz="2400" dirty="0"/>
          </a:p>
        </p:txBody>
      </p:sp>
      <p:sp>
        <p:nvSpPr>
          <p:cNvPr id="56" name="Rectangle 55"/>
          <p:cNvSpPr/>
          <p:nvPr/>
        </p:nvSpPr>
        <p:spPr>
          <a:xfrm>
            <a:off x="3872896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7" name="Rectangle 56"/>
          <p:cNvSpPr/>
          <p:nvPr/>
        </p:nvSpPr>
        <p:spPr>
          <a:xfrm>
            <a:off x="6617164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58" name="Rectangle 57"/>
          <p:cNvSpPr/>
          <p:nvPr/>
        </p:nvSpPr>
        <p:spPr>
          <a:xfrm>
            <a:off x="368107" y="136131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49" name="Rectangle 48"/>
          <p:cNvSpPr/>
          <p:nvPr/>
        </p:nvSpPr>
        <p:spPr>
          <a:xfrm>
            <a:off x="4304944" y="2348880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50" name="Rectangle 49"/>
          <p:cNvSpPr/>
          <p:nvPr/>
        </p:nvSpPr>
        <p:spPr>
          <a:xfrm>
            <a:off x="6897232" y="3451545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51" name="Rectangle 50"/>
          <p:cNvSpPr/>
          <p:nvPr/>
        </p:nvSpPr>
        <p:spPr>
          <a:xfrm>
            <a:off x="7848637" y="398416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x=2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3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11" y="1288597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5791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/>
              <a:t>Safe Retries with Decoupled Metadata</a:t>
            </a:r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42</a:t>
            </a:fld>
            <a:endParaRPr lang="en-US" dirty="0"/>
          </a:p>
        </p:txBody>
      </p:sp>
      <p:pic>
        <p:nvPicPr>
          <p:cNvPr id="1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871" y="1133294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168" y="1105061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18" y="1402635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24" name="Up-Down Arrow 23"/>
          <p:cNvSpPr/>
          <p:nvPr/>
        </p:nvSpPr>
        <p:spPr>
          <a:xfrm rot="16200000">
            <a:off x="4393223" y="2890182"/>
            <a:ext cx="462835" cy="2631025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6810" y="1420953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7" name="Straight Arrow Connector 66"/>
          <p:cNvCxnSpPr/>
          <p:nvPr/>
        </p:nvCxnSpPr>
        <p:spPr>
          <a:xfrm>
            <a:off x="3297290" y="199138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940151" y="1988840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511686" y="245941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4040137" y="2517765"/>
            <a:ext cx="251508" cy="328114"/>
            <a:chOff x="3817789" y="2492896"/>
            <a:chExt cx="251508" cy="328114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6" name="Oval 6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8" name="Down Arrow 67"/>
          <p:cNvSpPr/>
          <p:nvPr/>
        </p:nvSpPr>
        <p:spPr>
          <a:xfrm rot="4876569">
            <a:off x="2624748" y="2103813"/>
            <a:ext cx="171207" cy="11852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2843807" y="2530715"/>
            <a:ext cx="251508" cy="328114"/>
            <a:chOff x="3817789" y="2492896"/>
            <a:chExt cx="251508" cy="328114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4" name="Oval 7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9" name="Explosion 2 68"/>
          <p:cNvSpPr/>
          <p:nvPr/>
        </p:nvSpPr>
        <p:spPr>
          <a:xfrm rot="21267906">
            <a:off x="2318467" y="2483495"/>
            <a:ext cx="522753" cy="487181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6103974" y="354902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>
            <a:off x="6602693" y="3635343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5076056" y="3573016"/>
            <a:ext cx="251508" cy="328114"/>
            <a:chOff x="3817789" y="2492896"/>
            <a:chExt cx="251508" cy="328114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8" name="Oval 7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6825002" y="4253014"/>
            <a:ext cx="251508" cy="328114"/>
            <a:chOff x="3817789" y="2492896"/>
            <a:chExt cx="251508" cy="328114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2" name="Oval 81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83" name="Rectangle 82"/>
          <p:cNvSpPr/>
          <p:nvPr/>
        </p:nvSpPr>
        <p:spPr>
          <a:xfrm>
            <a:off x="6102129" y="417860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84" name="Group 83"/>
          <p:cNvGrpSpPr/>
          <p:nvPr/>
        </p:nvGrpSpPr>
        <p:grpSpPr>
          <a:xfrm>
            <a:off x="6555612" y="4257132"/>
            <a:ext cx="251508" cy="308576"/>
            <a:chOff x="3817789" y="2492896"/>
            <a:chExt cx="251508" cy="308576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6" name="Oval 8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0" name="Oval 49"/>
          <p:cNvSpPr/>
          <p:nvPr/>
        </p:nvSpPr>
        <p:spPr>
          <a:xfrm>
            <a:off x="3688310" y="2301741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51" name="Oval 50"/>
          <p:cNvSpPr/>
          <p:nvPr/>
        </p:nvSpPr>
        <p:spPr>
          <a:xfrm>
            <a:off x="6268973" y="3347707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52" name="Down Arrow 51"/>
          <p:cNvSpPr/>
          <p:nvPr/>
        </p:nvSpPr>
        <p:spPr>
          <a:xfrm rot="5138874">
            <a:off x="3558933" y="2336207"/>
            <a:ext cx="171207" cy="4655272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5112580" y="4390796"/>
            <a:ext cx="251508" cy="308576"/>
            <a:chOff x="3817789" y="2492896"/>
            <a:chExt cx="251508" cy="308576"/>
          </a:xfrm>
        </p:grpSpPr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2" name="Oval 61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88" name="Oval 87"/>
          <p:cNvSpPr/>
          <p:nvPr/>
        </p:nvSpPr>
        <p:spPr>
          <a:xfrm>
            <a:off x="6270818" y="4005064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87" name="Rectangle 21"/>
          <p:cNvSpPr>
            <a:spLocks/>
          </p:cNvSpPr>
          <p:nvPr/>
        </p:nvSpPr>
        <p:spPr bwMode="auto">
          <a:xfrm>
            <a:off x="6228184" y="3963457"/>
            <a:ext cx="327427" cy="283323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777730" y="342900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~</a:t>
            </a:r>
          </a:p>
        </p:txBody>
      </p:sp>
      <p:sp>
        <p:nvSpPr>
          <p:cNvPr id="90" name="Oval 89"/>
          <p:cNvSpPr/>
          <p:nvPr/>
        </p:nvSpPr>
        <p:spPr>
          <a:xfrm>
            <a:off x="4644008" y="4389789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91" name="Rectangle 90"/>
          <p:cNvSpPr/>
          <p:nvPr/>
        </p:nvSpPr>
        <p:spPr>
          <a:xfrm>
            <a:off x="4797098" y="424678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~</a:t>
            </a:r>
            <a:endParaRPr lang="en-US" sz="3200" b="1" dirty="0"/>
          </a:p>
        </p:txBody>
      </p:sp>
      <p:sp>
        <p:nvSpPr>
          <p:cNvPr id="92" name="Rectangle 91"/>
          <p:cNvSpPr/>
          <p:nvPr/>
        </p:nvSpPr>
        <p:spPr>
          <a:xfrm>
            <a:off x="413792" y="5211197"/>
            <a:ext cx="82626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ea typeface="Apple Symbols" charset="0"/>
                <a:cs typeface="Apple Symbols" charset="0"/>
              </a:rPr>
              <a:t>Solution</a:t>
            </a:r>
            <a:r>
              <a:rPr lang="en-US" sz="2800" dirty="0">
                <a:ea typeface="Apple Symbols" charset="0"/>
                <a:cs typeface="Apple Symbols" charset="0"/>
              </a:rPr>
              <a:t>:  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client-assigned timestamps for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safety</a:t>
            </a:r>
            <a:br>
              <a:rPr lang="en-US" sz="2800" dirty="0" smtClean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</a:br>
            <a:r>
              <a:rPr lang="en-US" sz="2800" dirty="0">
                <a:ea typeface="Apple Symbols" charset="0"/>
                <a:cs typeface="Apple Symbols" charset="0"/>
              </a:rPr>
              <a:t>	</a:t>
            </a:r>
            <a:r>
              <a:rPr lang="en-US" sz="2800" dirty="0" smtClean="0">
                <a:ea typeface="Apple Symbols" charset="0"/>
                <a:cs typeface="Apple Symbols" charset="0"/>
              </a:rPr>
              <a:t>     </a:t>
            </a:r>
            <a:r>
              <a:rPr lang="en-US" sz="2800" dirty="0">
                <a:ea typeface="Apple Symbols" charset="0"/>
                <a:cs typeface="Apple Symbols" charset="0"/>
              </a:rPr>
              <a:t>+ 1..N DC timestamps for efficient </a:t>
            </a:r>
            <a:r>
              <a:rPr lang="en-US" sz="2800" dirty="0" smtClean="0">
                <a:ea typeface="Apple Symbols" charset="0"/>
                <a:cs typeface="Apple Symbols" charset="0"/>
              </a:rPr>
              <a:t>summary</a:t>
            </a:r>
            <a:endParaRPr lang="en-US" sz="2800" dirty="0">
              <a:ea typeface="Apple Symbols" charset="0"/>
              <a:cs typeface="Apple Symbols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740352" y="4047455"/>
            <a:ext cx="5421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</a:p>
        </p:txBody>
      </p:sp>
      <p:sp>
        <p:nvSpPr>
          <p:cNvPr id="94" name="Rectangle 93"/>
          <p:cNvSpPr/>
          <p:nvPr/>
        </p:nvSpPr>
        <p:spPr>
          <a:xfrm>
            <a:off x="6116012" y="4581128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safe: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≤ 1 delivery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6" name="Down Arrow 95"/>
          <p:cNvSpPr/>
          <p:nvPr/>
        </p:nvSpPr>
        <p:spPr>
          <a:xfrm rot="16576026">
            <a:off x="2235027" y="1377761"/>
            <a:ext cx="171207" cy="198717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 rot="378535">
            <a:off x="1555345" y="2149437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1324391" y="197504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9" name="Down Arrow 98"/>
          <p:cNvSpPr/>
          <p:nvPr/>
        </p:nvSpPr>
        <p:spPr>
          <a:xfrm rot="5138874">
            <a:off x="3554352" y="1553756"/>
            <a:ext cx="171207" cy="4634413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Down Arrow 99"/>
          <p:cNvSpPr/>
          <p:nvPr/>
        </p:nvSpPr>
        <p:spPr>
          <a:xfrm rot="16587970">
            <a:off x="3568999" y="970735"/>
            <a:ext cx="162490" cy="466209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 rot="341763">
            <a:off x="1529045" y="293464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/>
              <a:t>i</a:t>
            </a:r>
            <a:r>
              <a:rPr lang="en-US" sz="2000" b="1" dirty="0" smtClean="0"/>
              <a:t>nc()</a:t>
            </a:r>
            <a:endParaRPr lang="en-US" sz="2000" b="1" dirty="0"/>
          </a:p>
        </p:txBody>
      </p:sp>
      <p:grpSp>
        <p:nvGrpSpPr>
          <p:cNvPr id="102" name="Group 101"/>
          <p:cNvGrpSpPr/>
          <p:nvPr/>
        </p:nvGrpSpPr>
        <p:grpSpPr>
          <a:xfrm>
            <a:off x="5076056" y="3573016"/>
            <a:ext cx="251508" cy="328114"/>
            <a:chOff x="3817789" y="2492896"/>
            <a:chExt cx="251508" cy="328114"/>
          </a:xfrm>
        </p:grpSpPr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04" name="Oval 10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45" name="Oval 44"/>
          <p:cNvSpPr/>
          <p:nvPr/>
        </p:nvSpPr>
        <p:spPr>
          <a:xfrm rot="387333">
            <a:off x="1726636" y="1977012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49" name="Oval 48"/>
          <p:cNvSpPr/>
          <p:nvPr/>
        </p:nvSpPr>
        <p:spPr>
          <a:xfrm rot="387333">
            <a:off x="1703119" y="2758565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108" name="Rectangle 107"/>
          <p:cNvSpPr/>
          <p:nvPr/>
        </p:nvSpPr>
        <p:spPr>
          <a:xfrm>
            <a:off x="3872896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109" name="Rectangle 108"/>
          <p:cNvSpPr/>
          <p:nvPr/>
        </p:nvSpPr>
        <p:spPr>
          <a:xfrm>
            <a:off x="6617164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110" name="Rectangle 109"/>
          <p:cNvSpPr/>
          <p:nvPr/>
        </p:nvSpPr>
        <p:spPr>
          <a:xfrm>
            <a:off x="368107" y="136131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111" name="Rectangle 110"/>
          <p:cNvSpPr/>
          <p:nvPr/>
        </p:nvSpPr>
        <p:spPr>
          <a:xfrm>
            <a:off x="267420" y="1988840"/>
            <a:ext cx="942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x.inc()</a:t>
            </a:r>
            <a:br>
              <a:rPr lang="en-US" sz="2400" dirty="0" smtClean="0"/>
            </a:br>
            <a:r>
              <a:rPr lang="en-US" sz="2400" dirty="0" smtClean="0"/>
              <a:t>(x=1)</a:t>
            </a:r>
            <a:endParaRPr lang="en-US" sz="2400" dirty="0"/>
          </a:p>
        </p:txBody>
      </p:sp>
      <p:sp>
        <p:nvSpPr>
          <p:cNvPr id="112" name="Rectangle 111"/>
          <p:cNvSpPr/>
          <p:nvPr/>
        </p:nvSpPr>
        <p:spPr>
          <a:xfrm>
            <a:off x="4304944" y="2348880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113" name="Rectangle 112"/>
          <p:cNvSpPr/>
          <p:nvPr/>
        </p:nvSpPr>
        <p:spPr>
          <a:xfrm>
            <a:off x="6897232" y="3451545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114" name="Rectangle 113"/>
          <p:cNvSpPr/>
          <p:nvPr/>
        </p:nvSpPr>
        <p:spPr>
          <a:xfrm>
            <a:off x="7164288" y="398416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115" name="Oval 114"/>
          <p:cNvSpPr/>
          <p:nvPr/>
        </p:nvSpPr>
        <p:spPr>
          <a:xfrm>
            <a:off x="4624640" y="3566683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116" name="Rectangle 21"/>
          <p:cNvSpPr>
            <a:spLocks/>
          </p:cNvSpPr>
          <p:nvPr/>
        </p:nvSpPr>
        <p:spPr bwMode="auto">
          <a:xfrm>
            <a:off x="6228184" y="3314057"/>
            <a:ext cx="327427" cy="283323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118" name="Rectangle 21"/>
          <p:cNvSpPr>
            <a:spLocks/>
          </p:cNvSpPr>
          <p:nvPr/>
        </p:nvSpPr>
        <p:spPr bwMode="auto">
          <a:xfrm>
            <a:off x="3635879" y="2247392"/>
            <a:ext cx="327427" cy="283323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119" name="Rectangle 21"/>
          <p:cNvSpPr>
            <a:spLocks/>
          </p:cNvSpPr>
          <p:nvPr/>
        </p:nvSpPr>
        <p:spPr bwMode="auto">
          <a:xfrm>
            <a:off x="1674205" y="1921541"/>
            <a:ext cx="327427" cy="283323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120" name="Rectangle 21"/>
          <p:cNvSpPr>
            <a:spLocks/>
          </p:cNvSpPr>
          <p:nvPr/>
        </p:nvSpPr>
        <p:spPr bwMode="auto">
          <a:xfrm>
            <a:off x="1669759" y="2733146"/>
            <a:ext cx="327427" cy="283323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pic>
        <p:nvPicPr>
          <p:cNvPr id="7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11" y="1288597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2874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/>
              <a:t>Safe Retries with Decoupled Metadata</a:t>
            </a:r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43</a:t>
            </a:fld>
            <a:endParaRPr lang="en-US" dirty="0"/>
          </a:p>
        </p:txBody>
      </p:sp>
      <p:pic>
        <p:nvPicPr>
          <p:cNvPr id="1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871" y="1133294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168" y="1105061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18" y="1402635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24" name="Up-Down Arrow 23"/>
          <p:cNvSpPr/>
          <p:nvPr/>
        </p:nvSpPr>
        <p:spPr>
          <a:xfrm rot="16200000">
            <a:off x="4393223" y="2890182"/>
            <a:ext cx="462835" cy="2631025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6810" y="1420953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7" name="Straight Arrow Connector 66"/>
          <p:cNvCxnSpPr/>
          <p:nvPr/>
        </p:nvCxnSpPr>
        <p:spPr>
          <a:xfrm>
            <a:off x="3297290" y="199138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940151" y="1988840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511686" y="245941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4040137" y="2517765"/>
            <a:ext cx="251508" cy="328114"/>
            <a:chOff x="3817789" y="2492896"/>
            <a:chExt cx="251508" cy="328114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6" name="Oval 6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8" name="Down Arrow 67"/>
          <p:cNvSpPr/>
          <p:nvPr/>
        </p:nvSpPr>
        <p:spPr>
          <a:xfrm rot="4876569">
            <a:off x="2624748" y="2103813"/>
            <a:ext cx="171207" cy="11852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2843807" y="2530715"/>
            <a:ext cx="251508" cy="328114"/>
            <a:chOff x="3817789" y="2492896"/>
            <a:chExt cx="251508" cy="328114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4" name="Oval 7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9" name="Explosion 2 68"/>
          <p:cNvSpPr/>
          <p:nvPr/>
        </p:nvSpPr>
        <p:spPr>
          <a:xfrm rot="21267906">
            <a:off x="2318467" y="2483495"/>
            <a:ext cx="522753" cy="487181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6103974" y="354902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>
            <a:off x="6602693" y="3635343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5076056" y="3573016"/>
            <a:ext cx="251508" cy="328114"/>
            <a:chOff x="3817789" y="2492896"/>
            <a:chExt cx="251508" cy="328114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8" name="Oval 7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6825002" y="4253014"/>
            <a:ext cx="251508" cy="328114"/>
            <a:chOff x="3817789" y="2492896"/>
            <a:chExt cx="251508" cy="328114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2" name="Oval 81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83" name="Rectangle 82"/>
          <p:cNvSpPr/>
          <p:nvPr/>
        </p:nvSpPr>
        <p:spPr>
          <a:xfrm>
            <a:off x="6102129" y="417860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84" name="Group 83"/>
          <p:cNvGrpSpPr/>
          <p:nvPr/>
        </p:nvGrpSpPr>
        <p:grpSpPr>
          <a:xfrm>
            <a:off x="6555612" y="4257132"/>
            <a:ext cx="251508" cy="308576"/>
            <a:chOff x="3817789" y="2492896"/>
            <a:chExt cx="251508" cy="308576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6" name="Oval 8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0" name="Oval 49"/>
          <p:cNvSpPr/>
          <p:nvPr/>
        </p:nvSpPr>
        <p:spPr>
          <a:xfrm>
            <a:off x="3688310" y="2301741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51" name="Oval 50"/>
          <p:cNvSpPr/>
          <p:nvPr/>
        </p:nvSpPr>
        <p:spPr>
          <a:xfrm>
            <a:off x="6268973" y="3347707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52" name="Down Arrow 51"/>
          <p:cNvSpPr/>
          <p:nvPr/>
        </p:nvSpPr>
        <p:spPr>
          <a:xfrm rot="5138874">
            <a:off x="3558933" y="2336207"/>
            <a:ext cx="171207" cy="4655272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5112580" y="4390796"/>
            <a:ext cx="251508" cy="308576"/>
            <a:chOff x="3817789" y="2492896"/>
            <a:chExt cx="251508" cy="308576"/>
          </a:xfrm>
        </p:grpSpPr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2" name="Oval 61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88" name="Oval 87"/>
          <p:cNvSpPr/>
          <p:nvPr/>
        </p:nvSpPr>
        <p:spPr>
          <a:xfrm>
            <a:off x="6270818" y="4005064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4777730" y="342900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~</a:t>
            </a:r>
          </a:p>
        </p:txBody>
      </p:sp>
      <p:sp>
        <p:nvSpPr>
          <p:cNvPr id="90" name="Oval 89"/>
          <p:cNvSpPr/>
          <p:nvPr/>
        </p:nvSpPr>
        <p:spPr>
          <a:xfrm>
            <a:off x="4644008" y="4389789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91" name="Rectangle 90"/>
          <p:cNvSpPr/>
          <p:nvPr/>
        </p:nvSpPr>
        <p:spPr>
          <a:xfrm>
            <a:off x="4797098" y="424678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~</a:t>
            </a:r>
            <a:endParaRPr lang="en-US" sz="3200" b="1" dirty="0"/>
          </a:p>
        </p:txBody>
      </p:sp>
      <p:sp>
        <p:nvSpPr>
          <p:cNvPr id="92" name="Rectangle 91"/>
          <p:cNvSpPr/>
          <p:nvPr/>
        </p:nvSpPr>
        <p:spPr>
          <a:xfrm>
            <a:off x="413792" y="5211197"/>
            <a:ext cx="82626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ea typeface="Apple Symbols" charset="0"/>
                <a:cs typeface="Apple Symbols" charset="0"/>
              </a:rPr>
              <a:t>Solution</a:t>
            </a:r>
            <a:r>
              <a:rPr lang="en-US" sz="2800" dirty="0">
                <a:ea typeface="Apple Symbols" charset="0"/>
                <a:cs typeface="Apple Symbols" charset="0"/>
              </a:rPr>
              <a:t>:   client-assigned timestamps for </a:t>
            </a:r>
            <a:r>
              <a:rPr lang="en-US" sz="2800" dirty="0" smtClean="0">
                <a:ea typeface="Apple Symbols" charset="0"/>
                <a:cs typeface="Apple Symbols" charset="0"/>
              </a:rPr>
              <a:t>safety</a:t>
            </a:r>
            <a:br>
              <a:rPr lang="en-US" sz="2800" dirty="0" smtClean="0">
                <a:ea typeface="Apple Symbols" charset="0"/>
                <a:cs typeface="Apple Symbols" charset="0"/>
              </a:rPr>
            </a:br>
            <a:r>
              <a:rPr lang="en-US" sz="2800" dirty="0">
                <a:ea typeface="Apple Symbols" charset="0"/>
                <a:cs typeface="Apple Symbols" charset="0"/>
              </a:rPr>
              <a:t>	</a:t>
            </a:r>
            <a:r>
              <a:rPr lang="en-US" sz="2800" dirty="0" smtClean="0">
                <a:ea typeface="Apple Symbols" charset="0"/>
                <a:cs typeface="Apple Symbols" charset="0"/>
              </a:rPr>
              <a:t>     </a:t>
            </a:r>
            <a:r>
              <a:rPr lang="en-US" sz="2800" dirty="0">
                <a:ea typeface="Apple Symbols" charset="0"/>
                <a:cs typeface="Apple Symbols" charset="0"/>
              </a:rPr>
              <a:t>+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1..N DC timestamps for efficient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summary</a:t>
            </a:r>
            <a:endParaRPr lang="en-US" sz="2800" dirty="0">
              <a:solidFill>
                <a:schemeClr val="accent6">
                  <a:lumMod val="75000"/>
                </a:schemeClr>
              </a:solidFill>
              <a:ea typeface="Apple Symbols" charset="0"/>
              <a:cs typeface="Apple Symbols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740352" y="4047455"/>
            <a:ext cx="542136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</a:p>
        </p:txBody>
      </p:sp>
      <p:sp>
        <p:nvSpPr>
          <p:cNvPr id="94" name="Rectangle 93"/>
          <p:cNvSpPr/>
          <p:nvPr/>
        </p:nvSpPr>
        <p:spPr>
          <a:xfrm>
            <a:off x="6116012" y="4581128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safe: </a:t>
            </a:r>
            <a:r>
              <a:rPr lang="en-US" sz="2800" dirty="0">
                <a:ea typeface="Apple Symbols" charset="0"/>
                <a:cs typeface="Apple Symbols" charset="0"/>
              </a:rPr>
              <a:t>≤ 1 delivery</a:t>
            </a:r>
            <a:endParaRPr lang="en-US" sz="2800" dirty="0"/>
          </a:p>
        </p:txBody>
      </p:sp>
      <p:sp>
        <p:nvSpPr>
          <p:cNvPr id="96" name="Down Arrow 95"/>
          <p:cNvSpPr/>
          <p:nvPr/>
        </p:nvSpPr>
        <p:spPr>
          <a:xfrm rot="16576026">
            <a:off x="2235027" y="1377761"/>
            <a:ext cx="171207" cy="198717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 rot="378535">
            <a:off x="1555345" y="2149437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1324391" y="197504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9" name="Down Arrow 98"/>
          <p:cNvSpPr/>
          <p:nvPr/>
        </p:nvSpPr>
        <p:spPr>
          <a:xfrm rot="5138874">
            <a:off x="3554352" y="1553756"/>
            <a:ext cx="171207" cy="4634413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Down Arrow 99"/>
          <p:cNvSpPr/>
          <p:nvPr/>
        </p:nvSpPr>
        <p:spPr>
          <a:xfrm rot="16587970">
            <a:off x="3568999" y="970735"/>
            <a:ext cx="162490" cy="466209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 rot="341763">
            <a:off x="1529045" y="293464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/>
              <a:t>i</a:t>
            </a:r>
            <a:r>
              <a:rPr lang="en-US" sz="2000" b="1" dirty="0" smtClean="0"/>
              <a:t>nc()</a:t>
            </a:r>
            <a:endParaRPr lang="en-US" sz="2000" b="1" dirty="0"/>
          </a:p>
        </p:txBody>
      </p:sp>
      <p:grpSp>
        <p:nvGrpSpPr>
          <p:cNvPr id="102" name="Group 101"/>
          <p:cNvGrpSpPr/>
          <p:nvPr/>
        </p:nvGrpSpPr>
        <p:grpSpPr>
          <a:xfrm>
            <a:off x="5076056" y="3573016"/>
            <a:ext cx="251508" cy="328114"/>
            <a:chOff x="3817789" y="2492896"/>
            <a:chExt cx="251508" cy="328114"/>
          </a:xfrm>
        </p:grpSpPr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04" name="Oval 10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45" name="Oval 44"/>
          <p:cNvSpPr/>
          <p:nvPr/>
        </p:nvSpPr>
        <p:spPr>
          <a:xfrm rot="387333">
            <a:off x="1726636" y="1977012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49" name="Oval 48"/>
          <p:cNvSpPr/>
          <p:nvPr/>
        </p:nvSpPr>
        <p:spPr>
          <a:xfrm rot="387333">
            <a:off x="1703119" y="2758565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108" name="Rectangle 107"/>
          <p:cNvSpPr/>
          <p:nvPr/>
        </p:nvSpPr>
        <p:spPr>
          <a:xfrm>
            <a:off x="3872896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109" name="Rectangle 108"/>
          <p:cNvSpPr/>
          <p:nvPr/>
        </p:nvSpPr>
        <p:spPr>
          <a:xfrm>
            <a:off x="6617164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110" name="Rectangle 109"/>
          <p:cNvSpPr/>
          <p:nvPr/>
        </p:nvSpPr>
        <p:spPr>
          <a:xfrm>
            <a:off x="368107" y="136131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111" name="Rectangle 110"/>
          <p:cNvSpPr/>
          <p:nvPr/>
        </p:nvSpPr>
        <p:spPr>
          <a:xfrm>
            <a:off x="267420" y="1988840"/>
            <a:ext cx="942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x.inc()</a:t>
            </a:r>
            <a:br>
              <a:rPr lang="en-US" sz="2400" dirty="0" smtClean="0"/>
            </a:br>
            <a:r>
              <a:rPr lang="en-US" sz="2400" dirty="0" smtClean="0"/>
              <a:t>(x=1)</a:t>
            </a:r>
            <a:endParaRPr lang="en-US" sz="2400" dirty="0"/>
          </a:p>
        </p:txBody>
      </p:sp>
      <p:sp>
        <p:nvSpPr>
          <p:cNvPr id="112" name="Rectangle 111"/>
          <p:cNvSpPr/>
          <p:nvPr/>
        </p:nvSpPr>
        <p:spPr>
          <a:xfrm>
            <a:off x="4304944" y="2348880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113" name="Rectangle 112"/>
          <p:cNvSpPr/>
          <p:nvPr/>
        </p:nvSpPr>
        <p:spPr>
          <a:xfrm>
            <a:off x="6897232" y="3451545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114" name="Rectangle 113"/>
          <p:cNvSpPr/>
          <p:nvPr/>
        </p:nvSpPr>
        <p:spPr>
          <a:xfrm>
            <a:off x="7164288" y="398416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79" name="Rectangle 21"/>
          <p:cNvSpPr>
            <a:spLocks/>
          </p:cNvSpPr>
          <p:nvPr/>
        </p:nvSpPr>
        <p:spPr bwMode="auto">
          <a:xfrm>
            <a:off x="6491540" y="4205694"/>
            <a:ext cx="719240" cy="401126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95" name="Rectangle 21"/>
          <p:cNvSpPr>
            <a:spLocks/>
          </p:cNvSpPr>
          <p:nvPr/>
        </p:nvSpPr>
        <p:spPr bwMode="auto">
          <a:xfrm>
            <a:off x="6525020" y="3609763"/>
            <a:ext cx="405692" cy="401126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105" name="Rectangle 21"/>
          <p:cNvSpPr>
            <a:spLocks/>
          </p:cNvSpPr>
          <p:nvPr/>
        </p:nvSpPr>
        <p:spPr bwMode="auto">
          <a:xfrm>
            <a:off x="4555810" y="3520824"/>
            <a:ext cx="808277" cy="401126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89" name="Oval 88"/>
          <p:cNvSpPr/>
          <p:nvPr/>
        </p:nvSpPr>
        <p:spPr>
          <a:xfrm>
            <a:off x="4624640" y="3566683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107" name="Rectangle 21"/>
          <p:cNvSpPr>
            <a:spLocks/>
          </p:cNvSpPr>
          <p:nvPr/>
        </p:nvSpPr>
        <p:spPr bwMode="auto">
          <a:xfrm>
            <a:off x="4568516" y="4338603"/>
            <a:ext cx="867580" cy="492951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pic>
        <p:nvPicPr>
          <p:cNvPr id="87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11" y="1288597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1641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/>
              <a:t>Safe Retries with Decoupled Metadata</a:t>
            </a:r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44</a:t>
            </a:fld>
            <a:endParaRPr lang="en-US" dirty="0"/>
          </a:p>
        </p:txBody>
      </p:sp>
      <p:pic>
        <p:nvPicPr>
          <p:cNvPr id="14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871" y="1133294"/>
            <a:ext cx="1589362" cy="957639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168" y="1105061"/>
            <a:ext cx="1589362" cy="957639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18" y="1402635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24" name="Up-Down Arrow 23"/>
          <p:cNvSpPr/>
          <p:nvPr/>
        </p:nvSpPr>
        <p:spPr>
          <a:xfrm rot="16200000">
            <a:off x="4393223" y="2890182"/>
            <a:ext cx="462835" cy="2631025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geo-replication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6810" y="1420953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7" name="Straight Arrow Connector 66"/>
          <p:cNvCxnSpPr/>
          <p:nvPr/>
        </p:nvCxnSpPr>
        <p:spPr>
          <a:xfrm>
            <a:off x="3297290" y="199138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940151" y="1988840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511686" y="245941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4040137" y="2517765"/>
            <a:ext cx="251508" cy="328114"/>
            <a:chOff x="3817789" y="2492896"/>
            <a:chExt cx="251508" cy="328114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6" name="Oval 6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8" name="Down Arrow 67"/>
          <p:cNvSpPr/>
          <p:nvPr/>
        </p:nvSpPr>
        <p:spPr>
          <a:xfrm rot="4876569">
            <a:off x="2624748" y="2103813"/>
            <a:ext cx="171207" cy="11852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2843807" y="2530715"/>
            <a:ext cx="251508" cy="328114"/>
            <a:chOff x="3817789" y="2492896"/>
            <a:chExt cx="251508" cy="328114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4" name="Oval 7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69" name="Explosion 2 68"/>
          <p:cNvSpPr/>
          <p:nvPr/>
        </p:nvSpPr>
        <p:spPr>
          <a:xfrm rot="21267906">
            <a:off x="2318467" y="2483495"/>
            <a:ext cx="522753" cy="487181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6103974" y="354902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>
            <a:off x="6602693" y="3635343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5076056" y="3573016"/>
            <a:ext cx="251508" cy="328114"/>
            <a:chOff x="3817789" y="2492896"/>
            <a:chExt cx="251508" cy="328114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8" name="Oval 7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6825002" y="4253014"/>
            <a:ext cx="251508" cy="328114"/>
            <a:chOff x="3817789" y="2492896"/>
            <a:chExt cx="251508" cy="328114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2" name="Oval 81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83" name="Rectangle 82"/>
          <p:cNvSpPr/>
          <p:nvPr/>
        </p:nvSpPr>
        <p:spPr>
          <a:xfrm>
            <a:off x="6102129" y="4178604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84" name="Group 83"/>
          <p:cNvGrpSpPr/>
          <p:nvPr/>
        </p:nvGrpSpPr>
        <p:grpSpPr>
          <a:xfrm>
            <a:off x="6555612" y="4257132"/>
            <a:ext cx="251508" cy="308576"/>
            <a:chOff x="3817789" y="2492896"/>
            <a:chExt cx="251508" cy="308576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6" name="Oval 8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0" name="Oval 49"/>
          <p:cNvSpPr/>
          <p:nvPr/>
        </p:nvSpPr>
        <p:spPr>
          <a:xfrm>
            <a:off x="3688310" y="2301741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51" name="Oval 50"/>
          <p:cNvSpPr/>
          <p:nvPr/>
        </p:nvSpPr>
        <p:spPr>
          <a:xfrm>
            <a:off x="6268973" y="3347707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52" name="Down Arrow 51"/>
          <p:cNvSpPr/>
          <p:nvPr/>
        </p:nvSpPr>
        <p:spPr>
          <a:xfrm rot="5138874">
            <a:off x="3558933" y="2336207"/>
            <a:ext cx="171207" cy="4655272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5112580" y="4390796"/>
            <a:ext cx="251508" cy="308576"/>
            <a:chOff x="3817789" y="2492896"/>
            <a:chExt cx="251508" cy="308576"/>
          </a:xfrm>
        </p:grpSpPr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2" name="Oval 61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88" name="Oval 87"/>
          <p:cNvSpPr/>
          <p:nvPr/>
        </p:nvSpPr>
        <p:spPr>
          <a:xfrm>
            <a:off x="6270818" y="4005064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4777730" y="342900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~</a:t>
            </a:r>
          </a:p>
        </p:txBody>
      </p:sp>
      <p:sp>
        <p:nvSpPr>
          <p:cNvPr id="90" name="Oval 89"/>
          <p:cNvSpPr/>
          <p:nvPr/>
        </p:nvSpPr>
        <p:spPr>
          <a:xfrm>
            <a:off x="4644008" y="4389789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91" name="Rectangle 90"/>
          <p:cNvSpPr/>
          <p:nvPr/>
        </p:nvSpPr>
        <p:spPr>
          <a:xfrm>
            <a:off x="4797098" y="424678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~</a:t>
            </a:r>
            <a:endParaRPr lang="en-US" sz="3200" b="1" dirty="0"/>
          </a:p>
        </p:txBody>
      </p:sp>
      <p:sp>
        <p:nvSpPr>
          <p:cNvPr id="92" name="Rectangle 91"/>
          <p:cNvSpPr/>
          <p:nvPr/>
        </p:nvSpPr>
        <p:spPr>
          <a:xfrm>
            <a:off x="413792" y="5212357"/>
            <a:ext cx="82626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ea typeface="Apple Symbols" charset="0"/>
                <a:cs typeface="Apple Symbols" charset="0"/>
              </a:rPr>
              <a:t>Solution</a:t>
            </a:r>
            <a:r>
              <a:rPr lang="en-US" sz="2800" dirty="0">
                <a:ea typeface="Apple Symbols" charset="0"/>
                <a:cs typeface="Apple Symbols" charset="0"/>
              </a:rPr>
              <a:t>:   client-assigned timestamps for </a:t>
            </a:r>
            <a:r>
              <a:rPr lang="en-US" sz="2800" dirty="0" smtClean="0">
                <a:ea typeface="Apple Symbols" charset="0"/>
                <a:cs typeface="Apple Symbols" charset="0"/>
              </a:rPr>
              <a:t>safety</a:t>
            </a:r>
            <a:br>
              <a:rPr lang="en-US" sz="2800" dirty="0" smtClean="0">
                <a:ea typeface="Apple Symbols" charset="0"/>
                <a:cs typeface="Apple Symbols" charset="0"/>
              </a:rPr>
            </a:br>
            <a:r>
              <a:rPr lang="en-US" sz="2800" dirty="0">
                <a:ea typeface="Apple Symbols" charset="0"/>
                <a:cs typeface="Apple Symbols" charset="0"/>
              </a:rPr>
              <a:t>	</a:t>
            </a:r>
            <a:r>
              <a:rPr lang="en-US" sz="2800" dirty="0" smtClean="0">
                <a:ea typeface="Apple Symbols" charset="0"/>
                <a:cs typeface="Apple Symbols" charset="0"/>
              </a:rPr>
              <a:t>     </a:t>
            </a:r>
            <a:r>
              <a:rPr lang="en-US" sz="2800" dirty="0">
                <a:ea typeface="Apple Symbols" charset="0"/>
                <a:cs typeface="Apple Symbols" charset="0"/>
              </a:rPr>
              <a:t>+ 1..N DC timestamps for efficient summary</a:t>
            </a:r>
          </a:p>
          <a:p>
            <a:r>
              <a:rPr lang="en-US" sz="2800" b="1" dirty="0">
                <a:ea typeface="Apple Symbols" charset="0"/>
                <a:cs typeface="Apple Symbols" charset="0"/>
              </a:rPr>
              <a:t>Extension</a:t>
            </a:r>
            <a:r>
              <a:rPr lang="en-US" sz="2800" dirty="0">
                <a:ea typeface="Apple Symbols" charset="0"/>
                <a:cs typeface="Apple Symbols" charset="0"/>
              </a:rPr>
              <a:t>: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log pruning independent of client availability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740352" y="4047455"/>
            <a:ext cx="542136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</a:p>
        </p:txBody>
      </p:sp>
      <p:sp>
        <p:nvSpPr>
          <p:cNvPr id="94" name="Rectangle 93"/>
          <p:cNvSpPr/>
          <p:nvPr/>
        </p:nvSpPr>
        <p:spPr>
          <a:xfrm>
            <a:off x="6116012" y="4581128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safe: </a:t>
            </a:r>
            <a:r>
              <a:rPr lang="en-US" sz="2800" dirty="0">
                <a:ea typeface="Apple Symbols" charset="0"/>
                <a:cs typeface="Apple Symbols" charset="0"/>
              </a:rPr>
              <a:t>≤ 1 delivery</a:t>
            </a:r>
            <a:endParaRPr lang="en-US" sz="2800" dirty="0"/>
          </a:p>
        </p:txBody>
      </p:sp>
      <p:sp>
        <p:nvSpPr>
          <p:cNvPr id="96" name="Down Arrow 95"/>
          <p:cNvSpPr/>
          <p:nvPr/>
        </p:nvSpPr>
        <p:spPr>
          <a:xfrm rot="16576026">
            <a:off x="2235027" y="1377761"/>
            <a:ext cx="171207" cy="198717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 rot="378535">
            <a:off x="1555345" y="2149437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1324391" y="1975044"/>
            <a:ext cx="0" cy="311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9" name="Down Arrow 98"/>
          <p:cNvSpPr/>
          <p:nvPr/>
        </p:nvSpPr>
        <p:spPr>
          <a:xfrm rot="5138874">
            <a:off x="3554352" y="1553756"/>
            <a:ext cx="171207" cy="4634413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Down Arrow 99"/>
          <p:cNvSpPr/>
          <p:nvPr/>
        </p:nvSpPr>
        <p:spPr>
          <a:xfrm rot="16587970">
            <a:off x="3568999" y="970735"/>
            <a:ext cx="162490" cy="466209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 rot="341763">
            <a:off x="1529045" y="2934648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/>
              <a:t>i</a:t>
            </a:r>
            <a:r>
              <a:rPr lang="en-US" sz="2000" b="1" dirty="0" smtClean="0"/>
              <a:t>nc()</a:t>
            </a:r>
            <a:endParaRPr lang="en-US" sz="2000" b="1" dirty="0"/>
          </a:p>
        </p:txBody>
      </p:sp>
      <p:grpSp>
        <p:nvGrpSpPr>
          <p:cNvPr id="102" name="Group 101"/>
          <p:cNvGrpSpPr/>
          <p:nvPr/>
        </p:nvGrpSpPr>
        <p:grpSpPr>
          <a:xfrm>
            <a:off x="5076056" y="3573016"/>
            <a:ext cx="251508" cy="328114"/>
            <a:chOff x="3817789" y="2492896"/>
            <a:chExt cx="251508" cy="328114"/>
          </a:xfrm>
        </p:grpSpPr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04" name="Oval 103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45" name="Oval 44"/>
          <p:cNvSpPr/>
          <p:nvPr/>
        </p:nvSpPr>
        <p:spPr>
          <a:xfrm rot="387333">
            <a:off x="1726636" y="1977012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49" name="Oval 48"/>
          <p:cNvSpPr/>
          <p:nvPr/>
        </p:nvSpPr>
        <p:spPr>
          <a:xfrm rot="387333">
            <a:off x="1703119" y="2758565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108" name="Rectangle 107"/>
          <p:cNvSpPr/>
          <p:nvPr/>
        </p:nvSpPr>
        <p:spPr>
          <a:xfrm>
            <a:off x="3872896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109" name="Rectangle 108"/>
          <p:cNvSpPr/>
          <p:nvPr/>
        </p:nvSpPr>
        <p:spPr>
          <a:xfrm>
            <a:off x="6617164" y="1340768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110" name="Rectangle 109"/>
          <p:cNvSpPr/>
          <p:nvPr/>
        </p:nvSpPr>
        <p:spPr>
          <a:xfrm>
            <a:off x="368107" y="136131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x=0</a:t>
            </a:r>
            <a:endParaRPr lang="en-US" sz="2400" dirty="0"/>
          </a:p>
        </p:txBody>
      </p:sp>
      <p:sp>
        <p:nvSpPr>
          <p:cNvPr id="111" name="Rectangle 110"/>
          <p:cNvSpPr/>
          <p:nvPr/>
        </p:nvSpPr>
        <p:spPr>
          <a:xfrm>
            <a:off x="267420" y="1988840"/>
            <a:ext cx="942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x.inc()</a:t>
            </a:r>
            <a:br>
              <a:rPr lang="en-US" sz="2400" dirty="0" smtClean="0"/>
            </a:br>
            <a:r>
              <a:rPr lang="en-US" sz="2400" dirty="0" smtClean="0"/>
              <a:t>(x=1)</a:t>
            </a:r>
            <a:endParaRPr lang="en-US" sz="2400" dirty="0"/>
          </a:p>
        </p:txBody>
      </p:sp>
      <p:sp>
        <p:nvSpPr>
          <p:cNvPr id="112" name="Rectangle 111"/>
          <p:cNvSpPr/>
          <p:nvPr/>
        </p:nvSpPr>
        <p:spPr>
          <a:xfrm>
            <a:off x="4304944" y="2348880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113" name="Rectangle 112"/>
          <p:cNvSpPr/>
          <p:nvPr/>
        </p:nvSpPr>
        <p:spPr>
          <a:xfrm>
            <a:off x="6897232" y="3451545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114" name="Rectangle 113"/>
          <p:cNvSpPr/>
          <p:nvPr/>
        </p:nvSpPr>
        <p:spPr>
          <a:xfrm>
            <a:off x="7164288" y="3984169"/>
            <a:ext cx="627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x=1</a:t>
            </a:r>
            <a:endParaRPr lang="en-US" sz="2400" dirty="0"/>
          </a:p>
        </p:txBody>
      </p:sp>
      <p:sp>
        <p:nvSpPr>
          <p:cNvPr id="87" name="Rectangle 21"/>
          <p:cNvSpPr>
            <a:spLocks/>
          </p:cNvSpPr>
          <p:nvPr/>
        </p:nvSpPr>
        <p:spPr bwMode="auto">
          <a:xfrm>
            <a:off x="6044121" y="3212976"/>
            <a:ext cx="1696231" cy="1368152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4624640" y="3566683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pic>
        <p:nvPicPr>
          <p:cNvPr id="7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11" y="1288597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7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8756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718835" y="5282044"/>
            <a:ext cx="2440283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2800" dirty="0" smtClean="0"/>
              <a:t># client replicas</a:t>
            </a:r>
            <a:endParaRPr lang="pl-PL" sz="28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Experiment: Size of Metadata on Client-DC Link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45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205618" y="2159858"/>
            <a:ext cx="3134385" cy="3534716"/>
            <a:chOff x="2767953" y="3144252"/>
            <a:chExt cx="2283309" cy="257828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250" t="26301" r="76925" b="17644"/>
            <a:stretch/>
          </p:blipFill>
          <p:spPr>
            <a:xfrm>
              <a:off x="2767953" y="3172894"/>
              <a:ext cx="178659" cy="2549643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746" b="-1752"/>
            <a:stretch/>
          </p:blipFill>
          <p:spPr>
            <a:xfrm>
              <a:off x="2927262" y="3144252"/>
              <a:ext cx="2124000" cy="2456977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846750" y="4509120"/>
            <a:ext cx="36740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800" dirty="0" smtClean="0"/>
              <a:t>1</a:t>
            </a:r>
            <a:endParaRPr lang="pl-PL" sz="2800" dirty="0"/>
          </a:p>
        </p:txBody>
      </p:sp>
      <p:sp>
        <p:nvSpPr>
          <p:cNvPr id="17" name="Rectangle 16"/>
          <p:cNvSpPr/>
          <p:nvPr/>
        </p:nvSpPr>
        <p:spPr>
          <a:xfrm>
            <a:off x="702734" y="3697868"/>
            <a:ext cx="55015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800" dirty="0" smtClean="0"/>
              <a:t>10</a:t>
            </a:r>
            <a:endParaRPr lang="pl-PL" sz="2800" dirty="0"/>
          </a:p>
        </p:txBody>
      </p:sp>
      <p:sp>
        <p:nvSpPr>
          <p:cNvPr id="18" name="Rectangle 17"/>
          <p:cNvSpPr/>
          <p:nvPr/>
        </p:nvSpPr>
        <p:spPr>
          <a:xfrm>
            <a:off x="433867" y="2780928"/>
            <a:ext cx="8449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dirty="0" smtClean="0"/>
              <a:t>100</a:t>
            </a:r>
            <a:endParaRPr lang="pl-PL" sz="2800" baseline="30000" dirty="0"/>
          </a:p>
        </p:txBody>
      </p:sp>
      <p:sp>
        <p:nvSpPr>
          <p:cNvPr id="19" name="Rectangle 18"/>
          <p:cNvSpPr/>
          <p:nvPr/>
        </p:nvSpPr>
        <p:spPr>
          <a:xfrm>
            <a:off x="630726" y="1916832"/>
            <a:ext cx="5760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1K</a:t>
            </a:r>
            <a:endParaRPr lang="pl-PL" sz="2800" baseline="30000" dirty="0"/>
          </a:p>
        </p:txBody>
      </p:sp>
      <p:sp>
        <p:nvSpPr>
          <p:cNvPr id="4" name="Rectangle 3"/>
          <p:cNvSpPr/>
          <p:nvPr/>
        </p:nvSpPr>
        <p:spPr>
          <a:xfrm rot="16200000">
            <a:off x="-1264472" y="3288810"/>
            <a:ext cx="341119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800" dirty="0" smtClean="0"/>
              <a:t>metadata / update [B]</a:t>
            </a:r>
            <a:endParaRPr lang="pl-PL" sz="2800" dirty="0"/>
          </a:p>
        </p:txBody>
      </p:sp>
      <p:sp>
        <p:nvSpPr>
          <p:cNvPr id="9" name="Rectangle 8"/>
          <p:cNvSpPr/>
          <p:nvPr/>
        </p:nvSpPr>
        <p:spPr>
          <a:xfrm>
            <a:off x="3707904" y="3266981"/>
            <a:ext cx="513409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SwiftCloud’s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decoupled metadata:</a:t>
            </a:r>
            <a:b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   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const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size</a:t>
            </a:r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5536" y="6053226"/>
            <a:ext cx="5060744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2400" dirty="0" smtClean="0"/>
              <a:t>Setup: 3DCs, YCSB B uniform workload</a:t>
            </a:r>
            <a:endParaRPr lang="pl-PL" sz="2400" dirty="0"/>
          </a:p>
        </p:txBody>
      </p:sp>
      <p:sp>
        <p:nvSpPr>
          <p:cNvPr id="22" name="Rectangle 21"/>
          <p:cNvSpPr/>
          <p:nvPr/>
        </p:nvSpPr>
        <p:spPr>
          <a:xfrm>
            <a:off x="3635896" y="1700808"/>
            <a:ext cx="535967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Client-assigned vectors</a:t>
            </a:r>
            <a:r>
              <a:rPr lang="en-US" sz="2800" baseline="30000" dirty="0" smtClean="0">
                <a:solidFill>
                  <a:schemeClr val="accent6">
                    <a:lumMod val="75000"/>
                  </a:schemeClr>
                </a:solidFill>
              </a:rPr>
              <a:t>[PRACTI, NSDI’06]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unbounded overhead</a:t>
            </a:r>
            <a:endParaRPr lang="pl-PL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554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300" b="1" dirty="0" smtClean="0"/>
              <a:t>Summar</a:t>
            </a:r>
            <a:r>
              <a:rPr lang="en-US" sz="3300" b="1" dirty="0" smtClean="0"/>
              <a:t>y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46</a:t>
            </a:fld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467544" y="1196752"/>
            <a:ext cx="8568952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1200"/>
              </a:spcBef>
            </a:pPr>
            <a:r>
              <a:rPr lang="en-US" sz="2800" dirty="0" err="1" smtClean="0"/>
              <a:t>SwiftCloud</a:t>
            </a:r>
            <a:r>
              <a:rPr lang="en-US" sz="2800" dirty="0" smtClean="0"/>
              <a:t> provides </a:t>
            </a:r>
            <a:r>
              <a:rPr lang="en-US" sz="2800" b="1" dirty="0"/>
              <a:t>client-side</a:t>
            </a:r>
            <a:r>
              <a:rPr lang="en-US" sz="2800" dirty="0"/>
              <a:t> </a:t>
            </a:r>
            <a:r>
              <a:rPr lang="en-US" sz="2800" dirty="0" smtClean="0"/>
              <a:t>apps:</a:t>
            </a:r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</a:pPr>
            <a:r>
              <a:rPr lang="pl-PL" sz="2800" b="1" dirty="0" smtClean="0"/>
              <a:t>Consisten</a:t>
            </a:r>
            <a:r>
              <a:rPr lang="en-US" sz="2800" b="1" dirty="0"/>
              <a:t>t, available</a:t>
            </a:r>
            <a:r>
              <a:rPr lang="pl-PL" sz="2800" b="1" dirty="0"/>
              <a:t> </a:t>
            </a:r>
            <a:r>
              <a:rPr lang="en-US" sz="2800" dirty="0"/>
              <a:t>and</a:t>
            </a:r>
            <a:r>
              <a:rPr lang="en-US" sz="2800" b="1" dirty="0"/>
              <a:t> convergent </a:t>
            </a:r>
            <a:r>
              <a:rPr lang="en-US" sz="2800" b="1" dirty="0" smtClean="0"/>
              <a:t>object database</a:t>
            </a:r>
            <a:endParaRPr lang="en-US" sz="2800" b="1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</a:pPr>
            <a:r>
              <a:rPr lang="pl-PL" sz="2800" b="1" dirty="0" smtClean="0"/>
              <a:t>Scalability</a:t>
            </a:r>
            <a:r>
              <a:rPr lang="en-US" sz="2800" b="1" dirty="0" smtClean="0"/>
              <a:t>: </a:t>
            </a:r>
            <a:r>
              <a:rPr lang="en-US" sz="2800" dirty="0" smtClean="0"/>
              <a:t>full replicas at DC back partial at client</a:t>
            </a:r>
            <a:br>
              <a:rPr lang="en-US" sz="2800" dirty="0" smtClean="0"/>
            </a:br>
            <a:r>
              <a:rPr lang="en-US" sz="2800" dirty="0"/>
              <a:t>⇒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smtClean="0"/>
              <a:t>small causality metadata (&lt; 15B/update)</a:t>
            </a:r>
            <a:endParaRPr lang="en-US" sz="2800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800" b="1" dirty="0" smtClean="0"/>
              <a:t>Fast failover </a:t>
            </a:r>
            <a:r>
              <a:rPr lang="en-US" sz="2800" dirty="0" smtClean="0"/>
              <a:t>thanks to conservative reads (&lt; 1% stale)</a:t>
            </a:r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800" b="1" dirty="0" smtClean="0"/>
              <a:t>Safe retry </a:t>
            </a:r>
            <a:r>
              <a:rPr lang="en-US" sz="2800" dirty="0" smtClean="0"/>
              <a:t>of interrupted transfer and </a:t>
            </a:r>
            <a:r>
              <a:rPr lang="en-US" sz="2800" b="1" dirty="0" smtClean="0"/>
              <a:t>safe log pruning  </a:t>
            </a:r>
            <a:r>
              <a:rPr lang="en-US" sz="2800" dirty="0" smtClean="0"/>
              <a:t>thanks to decoupled metadata</a:t>
            </a:r>
          </a:p>
          <a:p>
            <a:pPr marL="0" lvl="1">
              <a:spcBef>
                <a:spcPts val="1200"/>
              </a:spcBef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Research prototype at </a:t>
            </a:r>
            <a:r>
              <a:rPr lang="en-US" sz="2800" dirty="0" smtClean="0">
                <a:hlinkClick r:id="rId4"/>
              </a:rPr>
              <a:t>github.com/</a:t>
            </a:r>
            <a:r>
              <a:rPr lang="en-US" sz="2800" dirty="0" err="1" smtClean="0">
                <a:hlinkClick r:id="rId4"/>
              </a:rPr>
              <a:t>SyncFree</a:t>
            </a:r>
            <a:r>
              <a:rPr lang="en-US" sz="2800" dirty="0" smtClean="0">
                <a:hlinkClick r:id="rId4"/>
              </a:rPr>
              <a:t>/</a:t>
            </a:r>
            <a:r>
              <a:rPr lang="en-US" sz="2800" dirty="0" err="1" smtClean="0">
                <a:hlinkClick r:id="rId4"/>
              </a:rPr>
              <a:t>SwiftCloud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689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err="1" smtClean="0"/>
              <a:t>SwiftCloud</a:t>
            </a:r>
            <a:r>
              <a:rPr lang="en-US" sz="3300" b="1" dirty="0" smtClean="0"/>
              <a:t> compared to “Lazy Replication”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47</a:t>
            </a:fld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4644008" y="2924944"/>
            <a:ext cx="0" cy="3456384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15616" y="1109062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Assume client-side application logic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Describe causal consistency support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Support communication with multiple servers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Use decoupled metadata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35289" y="2868618"/>
            <a:ext cx="433671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DB = RDT objects + global transactions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Supports partial client replica</a:t>
            </a:r>
            <a:r>
              <a:rPr lang="en-US" sz="2800" dirty="0"/>
              <a:t>s</a:t>
            </a:r>
            <a:r>
              <a:rPr lang="en-US" sz="2800" dirty="0" smtClean="0"/>
              <a:t> =&gt; fast reads and read-your-writes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K-stability-driven trade-off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GC independent of clients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88024" y="2889454"/>
            <a:ext cx="41764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Monolithic DB</a:t>
            </a:r>
            <a:br>
              <a:rPr lang="en-US" sz="2800" dirty="0" smtClean="0"/>
            </a:b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No client-side replicas</a:t>
            </a:r>
            <a:br>
              <a:rPr lang="en-US" sz="2800" dirty="0" smtClean="0"/>
            </a:b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Stability discussion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Physical-clock-driven GC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More consistency choices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190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Challenge for the Cloud Approach: Protocol Retries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48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66548"/>
            <a:ext cx="892109" cy="759312"/>
          </a:xfrm>
          <a:prstGeom prst="can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74590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09636"/>
            <a:ext cx="1589362" cy="958385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387420"/>
            <a:ext cx="1589362" cy="958385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sp>
        <p:nvSpPr>
          <p:cNvPr id="19" name="Rectangle 18"/>
          <p:cNvSpPr/>
          <p:nvPr/>
        </p:nvSpPr>
        <p:spPr>
          <a:xfrm>
            <a:off x="2348316" y="2482632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685367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24" name="Up-Down Arrow 23"/>
          <p:cNvSpPr/>
          <p:nvPr/>
        </p:nvSpPr>
        <p:spPr>
          <a:xfrm>
            <a:off x="5507850" y="2453187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16216" y="3913892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</a:t>
            </a:r>
            <a:endParaRPr lang="en-US" sz="2000" b="1" dirty="0"/>
          </a:p>
        </p:txBody>
      </p:sp>
      <p:grpSp>
        <p:nvGrpSpPr>
          <p:cNvPr id="43" name="Group 42"/>
          <p:cNvGrpSpPr/>
          <p:nvPr/>
        </p:nvGrpSpPr>
        <p:grpSpPr>
          <a:xfrm>
            <a:off x="7020272" y="3988936"/>
            <a:ext cx="251508" cy="328114"/>
            <a:chOff x="3817789" y="2492896"/>
            <a:chExt cx="251508" cy="328114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5" name="Oval 44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49" name="Rectangle 48"/>
          <p:cNvSpPr/>
          <p:nvPr/>
        </p:nvSpPr>
        <p:spPr>
          <a:xfrm>
            <a:off x="6534178" y="3456260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</a:t>
            </a:r>
            <a:endParaRPr lang="en-US" sz="2000" b="1" dirty="0"/>
          </a:p>
        </p:txBody>
      </p:sp>
      <p:grpSp>
        <p:nvGrpSpPr>
          <p:cNvPr id="50" name="Group 49"/>
          <p:cNvGrpSpPr/>
          <p:nvPr/>
        </p:nvGrpSpPr>
        <p:grpSpPr>
          <a:xfrm>
            <a:off x="6987661" y="3534788"/>
            <a:ext cx="251508" cy="308576"/>
            <a:chOff x="3817789" y="2492896"/>
            <a:chExt cx="251508" cy="308576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52" name="Oval 51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5" name="Rectangle 21"/>
          <p:cNvSpPr>
            <a:spLocks/>
          </p:cNvSpPr>
          <p:nvPr/>
        </p:nvSpPr>
        <p:spPr bwMode="auto">
          <a:xfrm>
            <a:off x="6429339" y="3385515"/>
            <a:ext cx="1022981" cy="960290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42" name="Down Arrow 41"/>
          <p:cNvSpPr/>
          <p:nvPr/>
        </p:nvSpPr>
        <p:spPr>
          <a:xfrm rot="15198830">
            <a:off x="4028321" y="1372150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own Arrow 52"/>
          <p:cNvSpPr/>
          <p:nvPr/>
        </p:nvSpPr>
        <p:spPr>
          <a:xfrm rot="3914548">
            <a:off x="4104293" y="1654648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xplosion 2 34"/>
          <p:cNvSpPr/>
          <p:nvPr/>
        </p:nvSpPr>
        <p:spPr>
          <a:xfrm>
            <a:off x="4188548" y="2251487"/>
            <a:ext cx="927374" cy="761839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rot="20561661">
            <a:off x="3467548" y="2379985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sp>
        <p:nvSpPr>
          <p:cNvPr id="54" name="Down Arrow 53"/>
          <p:cNvSpPr/>
          <p:nvPr/>
        </p:nvSpPr>
        <p:spPr>
          <a:xfrm rot="6235036">
            <a:off x="4086840" y="2644052"/>
            <a:ext cx="171207" cy="1942379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own Arrow 59"/>
          <p:cNvSpPr/>
          <p:nvPr/>
        </p:nvSpPr>
        <p:spPr>
          <a:xfrm rot="17420691">
            <a:off x="4076638" y="2148293"/>
            <a:ext cx="162490" cy="211452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297770">
            <a:off x="3993011" y="3111247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 rot="815598">
            <a:off x="3933226" y="3384117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pic>
        <p:nvPicPr>
          <p:cNvPr id="61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897668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5631292" y="4293096"/>
            <a:ext cx="28818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duplicate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delivery!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387289" y="1982320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</a:t>
            </a:r>
            <a:endParaRPr lang="en-US" sz="20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6840772" y="2060848"/>
            <a:ext cx="251508" cy="328114"/>
            <a:chOff x="3817789" y="2492896"/>
            <a:chExt cx="251508" cy="328114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6" name="Oval 65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9164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9" grpId="0" animBg="1"/>
      <p:bldP spid="55" grpId="0" animBg="1"/>
      <p:bldP spid="54" grpId="0" animBg="1"/>
      <p:bldP spid="60" grpId="0" animBg="1"/>
      <p:bldP spid="36" grpId="0" animBg="1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loud 55"/>
          <p:cNvSpPr/>
          <p:nvPr/>
        </p:nvSpPr>
        <p:spPr>
          <a:xfrm rot="11069392">
            <a:off x="2435206" y="1518203"/>
            <a:ext cx="4587438" cy="2618516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/>
              <a:t>Challenge: Database Access for Client</a:t>
            </a:r>
            <a:r>
              <a:rPr lang="pl-PL" sz="3300" b="1" dirty="0"/>
              <a:t>-side</a:t>
            </a:r>
            <a:r>
              <a:rPr lang="en-US" sz="3300" b="1" dirty="0"/>
              <a:t> Apps</a:t>
            </a:r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 smtClean="0"/>
              <a:t>Z</a:t>
            </a:r>
            <a:r>
              <a:rPr lang="en-US" dirty="0" err="1" smtClean="0"/>
              <a:t>awirski</a:t>
            </a:r>
            <a:r>
              <a:rPr lang="pl-PL" dirty="0" smtClean="0"/>
              <a:t> et al.</a:t>
            </a:r>
            <a:r>
              <a:rPr lang="en-US" dirty="0" smtClean="0"/>
              <a:t>, </a:t>
            </a:r>
            <a:r>
              <a:rPr lang="pl-PL" dirty="0" smtClean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</a:t>
            </a:fld>
            <a:endParaRPr lang="en-US" dirty="0"/>
          </a:p>
        </p:txBody>
      </p:sp>
      <p:sp>
        <p:nvSpPr>
          <p:cNvPr id="113" name="Can 112"/>
          <p:cNvSpPr/>
          <p:nvPr/>
        </p:nvSpPr>
        <p:spPr>
          <a:xfrm>
            <a:off x="1905152" y="3414578"/>
            <a:ext cx="400860" cy="393626"/>
          </a:xfrm>
          <a:prstGeom prst="can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32" name="Rectangle 31"/>
          <p:cNvSpPr/>
          <p:nvPr/>
        </p:nvSpPr>
        <p:spPr>
          <a:xfrm>
            <a:off x="1747781" y="3292193"/>
            <a:ext cx="231931" cy="69194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pic>
        <p:nvPicPr>
          <p:cNvPr id="35" name="Picture 5" descr="C:\Documents and Settings\zawir\Moje dokumenty\My Dropbox\Hardware-Laptop-2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91" y="1456782"/>
            <a:ext cx="1172291" cy="117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8-Point Star 37"/>
          <p:cNvSpPr/>
          <p:nvPr/>
        </p:nvSpPr>
        <p:spPr>
          <a:xfrm>
            <a:off x="1193984" y="2165442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12" y="2229544"/>
            <a:ext cx="617587" cy="602886"/>
          </a:xfrm>
          <a:prstGeom prst="rect">
            <a:avLst/>
          </a:prstGeom>
          <a:effectLst/>
        </p:spPr>
      </p:pic>
      <p:pic>
        <p:nvPicPr>
          <p:cNvPr id="43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03" y="3038637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8-Point Star 43"/>
          <p:cNvSpPr/>
          <p:nvPr/>
        </p:nvSpPr>
        <p:spPr>
          <a:xfrm>
            <a:off x="1145613" y="3292193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17" y="3381252"/>
            <a:ext cx="617587" cy="602886"/>
          </a:xfrm>
          <a:prstGeom prst="rect">
            <a:avLst/>
          </a:prstGeom>
          <a:effectLst/>
        </p:spPr>
      </p:pic>
      <p:sp>
        <p:nvSpPr>
          <p:cNvPr id="114" name="Can 113"/>
          <p:cNvSpPr/>
          <p:nvPr/>
        </p:nvSpPr>
        <p:spPr>
          <a:xfrm>
            <a:off x="1979712" y="2286681"/>
            <a:ext cx="400860" cy="393626"/>
          </a:xfrm>
          <a:prstGeom prst="can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116" name="Rectangle 115"/>
          <p:cNvSpPr/>
          <p:nvPr/>
        </p:nvSpPr>
        <p:spPr>
          <a:xfrm>
            <a:off x="1763688" y="2108147"/>
            <a:ext cx="231931" cy="69194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pic>
        <p:nvPicPr>
          <p:cNvPr id="48" name="Picture 2" descr="C:\Documents and Settings\zawir\Moje dokumenty\My Dropbox\smartphone-icon1-348x45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2865825"/>
            <a:ext cx="612969" cy="794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1667970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8-Point Star 49"/>
          <p:cNvSpPr/>
          <p:nvPr/>
        </p:nvSpPr>
        <p:spPr>
          <a:xfrm>
            <a:off x="7704173" y="1963250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885" y="1981182"/>
            <a:ext cx="617587" cy="602886"/>
          </a:xfrm>
          <a:prstGeom prst="rect">
            <a:avLst/>
          </a:prstGeom>
          <a:effectLst/>
        </p:spPr>
      </p:pic>
      <p:sp>
        <p:nvSpPr>
          <p:cNvPr id="53" name="8-Point Star 52"/>
          <p:cNvSpPr/>
          <p:nvPr/>
        </p:nvSpPr>
        <p:spPr>
          <a:xfrm>
            <a:off x="7668344" y="3331402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056" y="3349334"/>
            <a:ext cx="617587" cy="602886"/>
          </a:xfrm>
          <a:prstGeom prst="rect">
            <a:avLst/>
          </a:prstGeom>
          <a:effectLst/>
        </p:spPr>
      </p:pic>
      <p:sp>
        <p:nvSpPr>
          <p:cNvPr id="57" name="Can 56"/>
          <p:cNvSpPr/>
          <p:nvPr/>
        </p:nvSpPr>
        <p:spPr>
          <a:xfrm>
            <a:off x="7164288" y="2090418"/>
            <a:ext cx="400860" cy="393626"/>
          </a:xfrm>
          <a:prstGeom prst="can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58" name="Rectangle 57"/>
          <p:cNvSpPr/>
          <p:nvPr/>
        </p:nvSpPr>
        <p:spPr>
          <a:xfrm>
            <a:off x="7552378" y="1912558"/>
            <a:ext cx="231931" cy="69194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sp>
        <p:nvSpPr>
          <p:cNvPr id="59" name="Can 58"/>
          <p:cNvSpPr/>
          <p:nvPr/>
        </p:nvSpPr>
        <p:spPr>
          <a:xfrm>
            <a:off x="7164288" y="3438135"/>
            <a:ext cx="400860" cy="393626"/>
          </a:xfrm>
          <a:prstGeom prst="can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60" name="Rectangle 59"/>
          <p:cNvSpPr/>
          <p:nvPr/>
        </p:nvSpPr>
        <p:spPr>
          <a:xfrm>
            <a:off x="7552378" y="3260275"/>
            <a:ext cx="231931" cy="69194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sp>
        <p:nvSpPr>
          <p:cNvPr id="61" name="Can 60"/>
          <p:cNvSpPr/>
          <p:nvPr/>
        </p:nvSpPr>
        <p:spPr>
          <a:xfrm>
            <a:off x="3185846" y="2330355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62" name="Can 61"/>
          <p:cNvSpPr/>
          <p:nvPr/>
        </p:nvSpPr>
        <p:spPr>
          <a:xfrm>
            <a:off x="4856442" y="2330355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3" name="Left-Right Arrow 2"/>
          <p:cNvSpPr/>
          <p:nvPr/>
        </p:nvSpPr>
        <p:spPr>
          <a:xfrm rot="702452">
            <a:off x="2473829" y="2441634"/>
            <a:ext cx="696517" cy="202192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eft-Right Arrow 63"/>
          <p:cNvSpPr/>
          <p:nvPr/>
        </p:nvSpPr>
        <p:spPr>
          <a:xfrm>
            <a:off x="4223740" y="2790930"/>
            <a:ext cx="696517" cy="202192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Left-Right Arrow 64"/>
          <p:cNvSpPr/>
          <p:nvPr/>
        </p:nvSpPr>
        <p:spPr>
          <a:xfrm rot="20605285">
            <a:off x="6153219" y="2322329"/>
            <a:ext cx="901447" cy="193398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Left-Right Arrow 65"/>
          <p:cNvSpPr/>
          <p:nvPr/>
        </p:nvSpPr>
        <p:spPr>
          <a:xfrm rot="20398941">
            <a:off x="2363638" y="3296780"/>
            <a:ext cx="736744" cy="202192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Left-Right Arrow 66"/>
          <p:cNvSpPr/>
          <p:nvPr/>
        </p:nvSpPr>
        <p:spPr>
          <a:xfrm rot="942425">
            <a:off x="6155179" y="3363951"/>
            <a:ext cx="886581" cy="202192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21"/>
          <p:cNvSpPr>
            <a:spLocks/>
          </p:cNvSpPr>
          <p:nvPr/>
        </p:nvSpPr>
        <p:spPr bwMode="auto">
          <a:xfrm>
            <a:off x="1747781" y="1456782"/>
            <a:ext cx="6036528" cy="2673134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23528" y="4129916"/>
            <a:ext cx="8784976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Extended boundaries with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SwiftCloud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73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Safe Retries with Decoupled Metadata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49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85712"/>
            <a:ext cx="892109" cy="759312"/>
          </a:xfrm>
          <a:prstGeom prst="can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93754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8800"/>
            <a:ext cx="1589362" cy="958385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6584"/>
            <a:ext cx="1589362" cy="958385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sp>
        <p:nvSpPr>
          <p:cNvPr id="19" name="Rectangle 18"/>
          <p:cNvSpPr/>
          <p:nvPr/>
        </p:nvSpPr>
        <p:spPr>
          <a:xfrm>
            <a:off x="2348316" y="2501796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21" name="Rectangle 20"/>
          <p:cNvSpPr/>
          <p:nvPr/>
        </p:nvSpPr>
        <p:spPr>
          <a:xfrm>
            <a:off x="3850118" y="3574757"/>
            <a:ext cx="721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sz="3600" dirty="0"/>
          </a:p>
        </p:txBody>
      </p:sp>
      <p:sp>
        <p:nvSpPr>
          <p:cNvPr id="24" name="Up-Down Arrow 23"/>
          <p:cNvSpPr/>
          <p:nvPr/>
        </p:nvSpPr>
        <p:spPr>
          <a:xfrm>
            <a:off x="5507850" y="2472351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87289" y="1982320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</a:t>
            </a:r>
            <a:endParaRPr lang="en-US" sz="2000" b="1" dirty="0"/>
          </a:p>
        </p:txBody>
      </p:sp>
      <p:grpSp>
        <p:nvGrpSpPr>
          <p:cNvPr id="31" name="Group 30"/>
          <p:cNvGrpSpPr/>
          <p:nvPr/>
        </p:nvGrpSpPr>
        <p:grpSpPr>
          <a:xfrm>
            <a:off x="6840772" y="2060848"/>
            <a:ext cx="251508" cy="328114"/>
            <a:chOff x="3817789" y="2492896"/>
            <a:chExt cx="251508" cy="328114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33" name="Oval 32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39" name="Rectangle 38"/>
          <p:cNvSpPr/>
          <p:nvPr/>
        </p:nvSpPr>
        <p:spPr>
          <a:xfrm>
            <a:off x="6498571" y="3933056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</a:t>
            </a:r>
            <a:endParaRPr lang="en-US" sz="2000" b="1" dirty="0"/>
          </a:p>
        </p:txBody>
      </p:sp>
      <p:grpSp>
        <p:nvGrpSpPr>
          <p:cNvPr id="43" name="Group 42"/>
          <p:cNvGrpSpPr/>
          <p:nvPr/>
        </p:nvGrpSpPr>
        <p:grpSpPr>
          <a:xfrm>
            <a:off x="7002627" y="4008100"/>
            <a:ext cx="251508" cy="328114"/>
            <a:chOff x="3817789" y="2492896"/>
            <a:chExt cx="251508" cy="328114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5" name="Oval 44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53" name="Oval 52"/>
          <p:cNvSpPr/>
          <p:nvPr/>
        </p:nvSpPr>
        <p:spPr>
          <a:xfrm>
            <a:off x="6554133" y="1747079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54" name="Oval 53"/>
          <p:cNvSpPr/>
          <p:nvPr/>
        </p:nvSpPr>
        <p:spPr>
          <a:xfrm>
            <a:off x="6665415" y="3706238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grpSp>
        <p:nvGrpSpPr>
          <p:cNvPr id="55" name="Group 54"/>
          <p:cNvGrpSpPr/>
          <p:nvPr/>
        </p:nvGrpSpPr>
        <p:grpSpPr>
          <a:xfrm>
            <a:off x="7255175" y="4009061"/>
            <a:ext cx="251508" cy="327153"/>
            <a:chOff x="3817789" y="2492896"/>
            <a:chExt cx="251508" cy="327153"/>
          </a:xfrm>
        </p:grpSpPr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68235"/>
              <a:ext cx="251508" cy="151814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57" name="Oval 56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1" name="Rectangle 50"/>
          <p:cNvSpPr/>
          <p:nvPr/>
        </p:nvSpPr>
        <p:spPr>
          <a:xfrm>
            <a:off x="7630264" y="3975447"/>
            <a:ext cx="5421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52" name="Down Arrow 51"/>
          <p:cNvSpPr/>
          <p:nvPr/>
        </p:nvSpPr>
        <p:spPr>
          <a:xfrm rot="15198830">
            <a:off x="4028321" y="1391314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own Arrow 58"/>
          <p:cNvSpPr/>
          <p:nvPr/>
        </p:nvSpPr>
        <p:spPr>
          <a:xfrm rot="3914548">
            <a:off x="4104293" y="1673812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 rot="20561661">
            <a:off x="3467548" y="2399149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sp>
        <p:nvSpPr>
          <p:cNvPr id="61" name="Oval 60"/>
          <p:cNvSpPr/>
          <p:nvPr/>
        </p:nvSpPr>
        <p:spPr>
          <a:xfrm rot="20577365">
            <a:off x="3594767" y="2226988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35" name="Explosion 2 34"/>
          <p:cNvSpPr/>
          <p:nvPr/>
        </p:nvSpPr>
        <p:spPr>
          <a:xfrm>
            <a:off x="4188548" y="2270651"/>
            <a:ext cx="927374" cy="761839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Down Arrow 64"/>
          <p:cNvSpPr/>
          <p:nvPr/>
        </p:nvSpPr>
        <p:spPr>
          <a:xfrm rot="6235036">
            <a:off x="4086840" y="2663216"/>
            <a:ext cx="171207" cy="1942379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 rot="17420691">
            <a:off x="4076638" y="2167457"/>
            <a:ext cx="162490" cy="211452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161469">
            <a:off x="3993012" y="3158642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 rot="873757">
            <a:off x="3933226" y="3383341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 rot="1003628">
            <a:off x="4497431" y="3560267"/>
            <a:ext cx="251508" cy="308576"/>
            <a:chOff x="3817789" y="2492896"/>
            <a:chExt cx="251508" cy="308576"/>
          </a:xfrm>
        </p:grpSpPr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1" name="Oval 40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8" name="Oval 57"/>
          <p:cNvSpPr/>
          <p:nvPr/>
        </p:nvSpPr>
        <p:spPr>
          <a:xfrm rot="1283624">
            <a:off x="4239628" y="2964671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pic>
        <p:nvPicPr>
          <p:cNvPr id="67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Rectangle 21"/>
          <p:cNvSpPr>
            <a:spLocks/>
          </p:cNvSpPr>
          <p:nvPr/>
        </p:nvSpPr>
        <p:spPr bwMode="auto">
          <a:xfrm>
            <a:off x="3504957" y="2129663"/>
            <a:ext cx="401351" cy="372133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5755972" y="4293096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safe: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≤ 1 delivery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3792" y="5085184"/>
            <a:ext cx="82626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ea typeface="Apple Symbols" charset="0"/>
                <a:cs typeface="Apple Symbols" charset="0"/>
              </a:rPr>
              <a:t>Solution</a:t>
            </a:r>
            <a:r>
              <a:rPr lang="en-US" sz="2800" dirty="0">
                <a:ea typeface="Apple Symbols" charset="0"/>
                <a:cs typeface="Apple Symbols" charset="0"/>
              </a:rPr>
              <a:t>:  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client-assigned timestamps for safety</a:t>
            </a:r>
            <a:b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</a:b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  </a:t>
            </a:r>
            <a:r>
              <a:rPr lang="en-US" sz="2800" dirty="0">
                <a:ea typeface="Apple Symbols" charset="0"/>
                <a:cs typeface="Apple Symbols" charset="0"/>
              </a:rPr>
              <a:t>	   </a:t>
            </a:r>
            <a:r>
              <a:rPr lang="en-US" sz="2800" dirty="0" smtClean="0">
                <a:ea typeface="Apple Symbols" charset="0"/>
                <a:cs typeface="Apple Symbols" charset="0"/>
              </a:rPr>
              <a:t>  + </a:t>
            </a:r>
            <a:r>
              <a:rPr lang="en-US" sz="2800" dirty="0">
                <a:ea typeface="Apple Symbols" charset="0"/>
                <a:cs typeface="Apple Symbols" charset="0"/>
              </a:rPr>
              <a:t>1..N DC timestamps for efficient summary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54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Safe Retries with Decoupled Metadata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50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85712"/>
            <a:ext cx="892109" cy="759312"/>
          </a:xfrm>
          <a:prstGeom prst="can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93754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8800"/>
            <a:ext cx="1589362" cy="958385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6584"/>
            <a:ext cx="1589362" cy="958385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sp>
        <p:nvSpPr>
          <p:cNvPr id="19" name="Rectangle 18"/>
          <p:cNvSpPr/>
          <p:nvPr/>
        </p:nvSpPr>
        <p:spPr>
          <a:xfrm>
            <a:off x="2348316" y="2501796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21" name="Rectangle 20"/>
          <p:cNvSpPr/>
          <p:nvPr/>
        </p:nvSpPr>
        <p:spPr>
          <a:xfrm>
            <a:off x="3850118" y="3574757"/>
            <a:ext cx="721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sz="3600" dirty="0"/>
          </a:p>
        </p:txBody>
      </p:sp>
      <p:sp>
        <p:nvSpPr>
          <p:cNvPr id="24" name="Up-Down Arrow 23"/>
          <p:cNvSpPr/>
          <p:nvPr/>
        </p:nvSpPr>
        <p:spPr>
          <a:xfrm>
            <a:off x="5507850" y="2472351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87289" y="1982320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</a:t>
            </a:r>
            <a:endParaRPr lang="en-US" sz="2000" b="1" dirty="0"/>
          </a:p>
        </p:txBody>
      </p:sp>
      <p:grpSp>
        <p:nvGrpSpPr>
          <p:cNvPr id="31" name="Group 30"/>
          <p:cNvGrpSpPr/>
          <p:nvPr/>
        </p:nvGrpSpPr>
        <p:grpSpPr>
          <a:xfrm>
            <a:off x="6840772" y="2060848"/>
            <a:ext cx="251508" cy="328114"/>
            <a:chOff x="3817789" y="2492896"/>
            <a:chExt cx="251508" cy="328114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33" name="Oval 32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39" name="Rectangle 38"/>
          <p:cNvSpPr/>
          <p:nvPr/>
        </p:nvSpPr>
        <p:spPr>
          <a:xfrm>
            <a:off x="6498571" y="3933056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</a:t>
            </a:r>
            <a:endParaRPr lang="en-US" sz="2000" b="1" dirty="0"/>
          </a:p>
        </p:txBody>
      </p:sp>
      <p:grpSp>
        <p:nvGrpSpPr>
          <p:cNvPr id="43" name="Group 42"/>
          <p:cNvGrpSpPr/>
          <p:nvPr/>
        </p:nvGrpSpPr>
        <p:grpSpPr>
          <a:xfrm>
            <a:off x="7002627" y="4008100"/>
            <a:ext cx="251508" cy="328114"/>
            <a:chOff x="3817789" y="2492896"/>
            <a:chExt cx="251508" cy="328114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5" name="Oval 44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53" name="Oval 52"/>
          <p:cNvSpPr/>
          <p:nvPr/>
        </p:nvSpPr>
        <p:spPr>
          <a:xfrm>
            <a:off x="6554133" y="1747079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54" name="Oval 53"/>
          <p:cNvSpPr/>
          <p:nvPr/>
        </p:nvSpPr>
        <p:spPr>
          <a:xfrm>
            <a:off x="6665415" y="3706238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grpSp>
        <p:nvGrpSpPr>
          <p:cNvPr id="55" name="Group 54"/>
          <p:cNvGrpSpPr/>
          <p:nvPr/>
        </p:nvGrpSpPr>
        <p:grpSpPr>
          <a:xfrm>
            <a:off x="7255175" y="4009061"/>
            <a:ext cx="251508" cy="327153"/>
            <a:chOff x="3817789" y="2492896"/>
            <a:chExt cx="251508" cy="327153"/>
          </a:xfrm>
        </p:grpSpPr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68235"/>
              <a:ext cx="251508" cy="151814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57" name="Oval 56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1" name="Rectangle 50"/>
          <p:cNvSpPr/>
          <p:nvPr/>
        </p:nvSpPr>
        <p:spPr>
          <a:xfrm>
            <a:off x="7630264" y="3975447"/>
            <a:ext cx="5421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</a:p>
        </p:txBody>
      </p:sp>
      <p:sp>
        <p:nvSpPr>
          <p:cNvPr id="52" name="Down Arrow 51"/>
          <p:cNvSpPr/>
          <p:nvPr/>
        </p:nvSpPr>
        <p:spPr>
          <a:xfrm rot="15198830">
            <a:off x="4028321" y="1391314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own Arrow 58"/>
          <p:cNvSpPr/>
          <p:nvPr/>
        </p:nvSpPr>
        <p:spPr>
          <a:xfrm rot="3914548">
            <a:off x="4104293" y="1673812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 rot="20561661">
            <a:off x="3467548" y="2399149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sp>
        <p:nvSpPr>
          <p:cNvPr id="61" name="Oval 60"/>
          <p:cNvSpPr/>
          <p:nvPr/>
        </p:nvSpPr>
        <p:spPr>
          <a:xfrm rot="20577365">
            <a:off x="3594767" y="2226988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35" name="Explosion 2 34"/>
          <p:cNvSpPr/>
          <p:nvPr/>
        </p:nvSpPr>
        <p:spPr>
          <a:xfrm>
            <a:off x="4188548" y="2270651"/>
            <a:ext cx="927374" cy="761839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Down Arrow 64"/>
          <p:cNvSpPr/>
          <p:nvPr/>
        </p:nvSpPr>
        <p:spPr>
          <a:xfrm rot="6235036">
            <a:off x="4086840" y="2663216"/>
            <a:ext cx="171207" cy="1942379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 rot="17420691">
            <a:off x="4076638" y="2167457"/>
            <a:ext cx="162490" cy="211452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161469">
            <a:off x="3993012" y="3158642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 rot="873757">
            <a:off x="3933226" y="3383341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 rot="1003628">
            <a:off x="4497431" y="3560267"/>
            <a:ext cx="251508" cy="308576"/>
            <a:chOff x="3817789" y="2492896"/>
            <a:chExt cx="251508" cy="308576"/>
          </a:xfrm>
        </p:grpSpPr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1" name="Oval 40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8" name="Oval 57"/>
          <p:cNvSpPr/>
          <p:nvPr/>
        </p:nvSpPr>
        <p:spPr>
          <a:xfrm rot="1283624">
            <a:off x="4239628" y="2964671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pic>
        <p:nvPicPr>
          <p:cNvPr id="67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Rectangle 21"/>
          <p:cNvSpPr>
            <a:spLocks/>
          </p:cNvSpPr>
          <p:nvPr/>
        </p:nvSpPr>
        <p:spPr bwMode="auto">
          <a:xfrm>
            <a:off x="6801952" y="2051556"/>
            <a:ext cx="340900" cy="372133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69" name="Rectangle 21"/>
          <p:cNvSpPr>
            <a:spLocks/>
          </p:cNvSpPr>
          <p:nvPr/>
        </p:nvSpPr>
        <p:spPr bwMode="auto">
          <a:xfrm>
            <a:off x="6922705" y="3962262"/>
            <a:ext cx="662860" cy="444276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5755972" y="4293096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safe: </a:t>
            </a:r>
            <a:r>
              <a:rPr lang="en-US" sz="2800" dirty="0">
                <a:ea typeface="Apple Symbols" charset="0"/>
                <a:cs typeface="Apple Symbols" charset="0"/>
              </a:rPr>
              <a:t>≤ 1 delivery</a:t>
            </a:r>
            <a:endParaRPr lang="en-US" sz="2800" dirty="0"/>
          </a:p>
        </p:txBody>
      </p:sp>
      <p:sp>
        <p:nvSpPr>
          <p:cNvPr id="71" name="Rectangle 70"/>
          <p:cNvSpPr/>
          <p:nvPr/>
        </p:nvSpPr>
        <p:spPr>
          <a:xfrm>
            <a:off x="413792" y="5085184"/>
            <a:ext cx="82626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ea typeface="Apple Symbols" charset="0"/>
                <a:cs typeface="Apple Symbols" charset="0"/>
              </a:rPr>
              <a:t>Solution</a:t>
            </a:r>
            <a:r>
              <a:rPr lang="en-US" sz="2800" dirty="0">
                <a:ea typeface="Apple Symbols" charset="0"/>
                <a:cs typeface="Apple Symbols" charset="0"/>
              </a:rPr>
              <a:t>:   client-assigned timestamps for safety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/>
            </a:r>
            <a:b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</a:b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 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	  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  +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1..N DC timestamps for efficient summary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369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 smtClean="0"/>
              <a:t>Safe Retries with Decoupled Metadata</a:t>
            </a:r>
            <a:endParaRPr lang="en-US" sz="3300" b="1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51</a:t>
            </a:fld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2239731" y="2885712"/>
            <a:ext cx="892109" cy="759312"/>
          </a:xfrm>
          <a:prstGeom prst="can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 w="9525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 smtClean="0"/>
              <a:t>cache</a:t>
            </a:r>
            <a:endParaRPr lang="en-US" sz="2400" b="1" dirty="0"/>
          </a:p>
        </p:txBody>
      </p:sp>
      <p:pic>
        <p:nvPicPr>
          <p:cNvPr id="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779" y="2693754"/>
            <a:ext cx="590561" cy="590561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8800"/>
            <a:ext cx="1589362" cy="958385"/>
          </a:xfrm>
          <a:prstGeom prst="rect">
            <a:avLst/>
          </a:prstGeom>
        </p:spPr>
      </p:pic>
      <p:pic>
        <p:nvPicPr>
          <p:cNvPr id="18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06584"/>
            <a:ext cx="1589362" cy="958385"/>
          </a:xfrm>
          <a:prstGeom prst="rect">
            <a:avLst/>
          </a:prstGeom>
          <a:effectLst>
            <a:glow>
              <a:schemeClr val="accent1">
                <a:satMod val="175000"/>
                <a:alpha val="0"/>
              </a:schemeClr>
            </a:glow>
            <a:softEdge rad="0"/>
          </a:effectLst>
        </p:spPr>
      </p:pic>
      <p:sp>
        <p:nvSpPr>
          <p:cNvPr id="19" name="Rectangle 18"/>
          <p:cNvSpPr/>
          <p:nvPr/>
        </p:nvSpPr>
        <p:spPr>
          <a:xfrm>
            <a:off x="2348316" y="2501796"/>
            <a:ext cx="674937" cy="383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06" y="3704531"/>
            <a:ext cx="543730" cy="362487"/>
          </a:xfrm>
          <a:prstGeom prst="rect">
            <a:avLst/>
          </a:prstGeom>
          <a:solidFill>
            <a:schemeClr val="bg1"/>
          </a:solidFill>
          <a:effectLst>
            <a:glow>
              <a:schemeClr val="accent1">
                <a:satMod val="175000"/>
                <a:alpha val="21000"/>
              </a:schemeClr>
            </a:glow>
          </a:effectLst>
        </p:spPr>
      </p:pic>
      <p:sp>
        <p:nvSpPr>
          <p:cNvPr id="21" name="Rectangle 20"/>
          <p:cNvSpPr/>
          <p:nvPr/>
        </p:nvSpPr>
        <p:spPr>
          <a:xfrm>
            <a:off x="3850118" y="3574757"/>
            <a:ext cx="721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sz="3600" dirty="0"/>
          </a:p>
        </p:txBody>
      </p:sp>
      <p:sp>
        <p:nvSpPr>
          <p:cNvPr id="24" name="Up-Down Arrow 23"/>
          <p:cNvSpPr/>
          <p:nvPr/>
        </p:nvSpPr>
        <p:spPr>
          <a:xfrm>
            <a:off x="5507850" y="2472351"/>
            <a:ext cx="623724" cy="1094988"/>
          </a:xfrm>
          <a:prstGeom prst="upDownArrow">
            <a:avLst>
              <a:gd name="adj1" fmla="val 60348"/>
              <a:gd name="adj2" fmla="val 60400"/>
            </a:avLst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lIns="126000" tIns="4680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87289" y="1982320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</a:t>
            </a:r>
            <a:endParaRPr lang="en-US" sz="2000" b="1" dirty="0"/>
          </a:p>
        </p:txBody>
      </p:sp>
      <p:grpSp>
        <p:nvGrpSpPr>
          <p:cNvPr id="31" name="Group 30"/>
          <p:cNvGrpSpPr/>
          <p:nvPr/>
        </p:nvGrpSpPr>
        <p:grpSpPr>
          <a:xfrm>
            <a:off x="6840772" y="2060848"/>
            <a:ext cx="251508" cy="328114"/>
            <a:chOff x="3817789" y="2492896"/>
            <a:chExt cx="251508" cy="328114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33" name="Oval 32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39" name="Rectangle 38"/>
          <p:cNvSpPr/>
          <p:nvPr/>
        </p:nvSpPr>
        <p:spPr>
          <a:xfrm>
            <a:off x="6498571" y="3933056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</a:t>
            </a:r>
            <a:endParaRPr lang="en-US" sz="2000" b="1" dirty="0"/>
          </a:p>
        </p:txBody>
      </p:sp>
      <p:grpSp>
        <p:nvGrpSpPr>
          <p:cNvPr id="43" name="Group 42"/>
          <p:cNvGrpSpPr/>
          <p:nvPr/>
        </p:nvGrpSpPr>
        <p:grpSpPr>
          <a:xfrm>
            <a:off x="7002627" y="4008100"/>
            <a:ext cx="251508" cy="328114"/>
            <a:chOff x="3817789" y="2492896"/>
            <a:chExt cx="251508" cy="328114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5" name="Oval 44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sp>
        <p:nvSpPr>
          <p:cNvPr id="53" name="Oval 52"/>
          <p:cNvSpPr/>
          <p:nvPr/>
        </p:nvSpPr>
        <p:spPr>
          <a:xfrm>
            <a:off x="6554133" y="1747079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54" name="Oval 53"/>
          <p:cNvSpPr/>
          <p:nvPr/>
        </p:nvSpPr>
        <p:spPr>
          <a:xfrm>
            <a:off x="6665415" y="3706238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grpSp>
        <p:nvGrpSpPr>
          <p:cNvPr id="55" name="Group 54"/>
          <p:cNvGrpSpPr/>
          <p:nvPr/>
        </p:nvGrpSpPr>
        <p:grpSpPr>
          <a:xfrm>
            <a:off x="7255175" y="4009061"/>
            <a:ext cx="251508" cy="327153"/>
            <a:chOff x="3817789" y="2492896"/>
            <a:chExt cx="251508" cy="327153"/>
          </a:xfrm>
        </p:grpSpPr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68235"/>
              <a:ext cx="251508" cy="151814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57" name="Oval 56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1" name="Rectangle 50"/>
          <p:cNvSpPr/>
          <p:nvPr/>
        </p:nvSpPr>
        <p:spPr>
          <a:xfrm>
            <a:off x="7630264" y="3975447"/>
            <a:ext cx="5421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</a:p>
        </p:txBody>
      </p:sp>
      <p:sp>
        <p:nvSpPr>
          <p:cNvPr id="52" name="Down Arrow 51"/>
          <p:cNvSpPr/>
          <p:nvPr/>
        </p:nvSpPr>
        <p:spPr>
          <a:xfrm rot="15198830">
            <a:off x="4028321" y="1391314"/>
            <a:ext cx="171207" cy="205427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own Arrow 58"/>
          <p:cNvSpPr/>
          <p:nvPr/>
        </p:nvSpPr>
        <p:spPr>
          <a:xfrm rot="3914548">
            <a:off x="4104293" y="1673812"/>
            <a:ext cx="171207" cy="21709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 rot="20561661">
            <a:off x="3467548" y="2399149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sp>
        <p:nvSpPr>
          <p:cNvPr id="61" name="Oval 60"/>
          <p:cNvSpPr/>
          <p:nvPr/>
        </p:nvSpPr>
        <p:spPr>
          <a:xfrm rot="20577365">
            <a:off x="3594767" y="2226988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35" name="Explosion 2 34"/>
          <p:cNvSpPr/>
          <p:nvPr/>
        </p:nvSpPr>
        <p:spPr>
          <a:xfrm>
            <a:off x="4188548" y="2270651"/>
            <a:ext cx="927374" cy="761839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Down Arrow 64"/>
          <p:cNvSpPr/>
          <p:nvPr/>
        </p:nvSpPr>
        <p:spPr>
          <a:xfrm rot="6235036">
            <a:off x="4086840" y="2663216"/>
            <a:ext cx="171207" cy="1942379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 rot="17420691">
            <a:off x="4076638" y="2167457"/>
            <a:ext cx="162490" cy="2114524"/>
          </a:xfrm>
          <a:prstGeom prst="downArrow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161469">
            <a:off x="3993012" y="3158642"/>
            <a:ext cx="556257" cy="2513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 smtClean="0"/>
              <a:t>inc()</a:t>
            </a:r>
            <a:endParaRPr lang="en-US" sz="2000" b="1" dirty="0"/>
          </a:p>
        </p:txBody>
      </p:sp>
      <p:grpSp>
        <p:nvGrpSpPr>
          <p:cNvPr id="46" name="Group 45"/>
          <p:cNvGrpSpPr/>
          <p:nvPr/>
        </p:nvGrpSpPr>
        <p:grpSpPr>
          <a:xfrm rot="873757">
            <a:off x="3933226" y="3383341"/>
            <a:ext cx="251508" cy="328114"/>
            <a:chOff x="3817789" y="2492896"/>
            <a:chExt cx="251508" cy="328114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53338"/>
              <a:ext cx="251508" cy="16767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8" name="Oval 47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 smtClean="0"/>
                <a:t>3</a:t>
              </a:r>
              <a:endParaRPr lang="en-US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 rot="1003628">
            <a:off x="4497431" y="3560267"/>
            <a:ext cx="251508" cy="308576"/>
            <a:chOff x="3817789" y="2492896"/>
            <a:chExt cx="251508" cy="308576"/>
          </a:xfrm>
        </p:grpSpPr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7789" y="2672876"/>
              <a:ext cx="251508" cy="12859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1" name="Oval 40"/>
            <p:cNvSpPr/>
            <p:nvPr/>
          </p:nvSpPr>
          <p:spPr>
            <a:xfrm>
              <a:off x="3846730" y="2492896"/>
              <a:ext cx="222567" cy="216024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r>
                <a:rPr lang="en-US" sz="2000" dirty="0"/>
                <a:t>4</a:t>
              </a:r>
            </a:p>
          </p:txBody>
        </p:sp>
      </p:grpSp>
      <p:sp>
        <p:nvSpPr>
          <p:cNvPr id="58" name="Oval 57"/>
          <p:cNvSpPr/>
          <p:nvPr/>
        </p:nvSpPr>
        <p:spPr>
          <a:xfrm rot="1283624">
            <a:off x="4239628" y="2964671"/>
            <a:ext cx="222567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US" sz="2000" dirty="0" smtClean="0"/>
              <a:t>1</a:t>
            </a:r>
            <a:endParaRPr lang="en-US" sz="2000" dirty="0"/>
          </a:p>
        </p:txBody>
      </p:sp>
      <p:pic>
        <p:nvPicPr>
          <p:cNvPr id="67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4987" y="1916832"/>
            <a:ext cx="551500" cy="34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5755972" y="4293096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safe: </a:t>
            </a:r>
            <a:r>
              <a:rPr lang="en-US" sz="2800" dirty="0">
                <a:ea typeface="Apple Symbols" charset="0"/>
                <a:cs typeface="Apple Symbols" charset="0"/>
              </a:rPr>
              <a:t>≤ 1 delivery</a:t>
            </a:r>
            <a:endParaRPr lang="en-US" sz="2800" dirty="0"/>
          </a:p>
        </p:txBody>
      </p:sp>
      <p:sp>
        <p:nvSpPr>
          <p:cNvPr id="62" name="Rectangle 61"/>
          <p:cNvSpPr/>
          <p:nvPr/>
        </p:nvSpPr>
        <p:spPr>
          <a:xfrm>
            <a:off x="413792" y="5085184"/>
            <a:ext cx="82626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ea typeface="Apple Symbols" charset="0"/>
                <a:cs typeface="Apple Symbols" charset="0"/>
              </a:rPr>
              <a:t>Solution</a:t>
            </a:r>
            <a:r>
              <a:rPr lang="en-US" sz="2800" dirty="0">
                <a:ea typeface="Apple Symbols" charset="0"/>
                <a:cs typeface="Apple Symbols" charset="0"/>
              </a:rPr>
              <a:t>:   client-assigned timestamps for </a:t>
            </a:r>
            <a:r>
              <a:rPr lang="en-US" sz="2800" dirty="0" smtClean="0">
                <a:ea typeface="Apple Symbols" charset="0"/>
                <a:cs typeface="Apple Symbols" charset="0"/>
              </a:rPr>
              <a:t>safety</a:t>
            </a:r>
            <a:br>
              <a:rPr lang="en-US" sz="2800" dirty="0" smtClean="0">
                <a:ea typeface="Apple Symbols" charset="0"/>
                <a:cs typeface="Apple Symbols" charset="0"/>
              </a:rPr>
            </a:br>
            <a:r>
              <a:rPr lang="en-US" sz="2800" dirty="0">
                <a:ea typeface="Apple Symbols" charset="0"/>
                <a:cs typeface="Apple Symbols" charset="0"/>
              </a:rPr>
              <a:t>	</a:t>
            </a:r>
            <a:r>
              <a:rPr lang="en-US" sz="2800" dirty="0" smtClean="0">
                <a:ea typeface="Apple Symbols" charset="0"/>
                <a:cs typeface="Apple Symbols" charset="0"/>
              </a:rPr>
              <a:t>     </a:t>
            </a:r>
            <a:r>
              <a:rPr lang="en-US" sz="2800" dirty="0">
                <a:ea typeface="Apple Symbols" charset="0"/>
                <a:cs typeface="Apple Symbols" charset="0"/>
              </a:rPr>
              <a:t>+ 1..N DC timestamps for efficient summary</a:t>
            </a:r>
          </a:p>
          <a:p>
            <a:r>
              <a:rPr lang="en-US" sz="2800" b="1" dirty="0">
                <a:ea typeface="Apple Symbols" charset="0"/>
                <a:cs typeface="Apple Symbols" charset="0"/>
              </a:rPr>
              <a:t>Extension</a:t>
            </a:r>
            <a:r>
              <a:rPr lang="en-US" sz="2800" dirty="0">
                <a:ea typeface="Apple Symbols" charset="0"/>
                <a:cs typeface="Apple Symbols" charset="0"/>
              </a:rPr>
              <a:t>: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a typeface="Apple Symbols" charset="0"/>
                <a:cs typeface="Apple Symbols" charset="0"/>
              </a:rPr>
              <a:t>log pruning independent of client availability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626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loud 55"/>
          <p:cNvSpPr/>
          <p:nvPr/>
        </p:nvSpPr>
        <p:spPr>
          <a:xfrm rot="11069392">
            <a:off x="2435206" y="1518203"/>
            <a:ext cx="4587438" cy="2618516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/>
              <a:t>Challenge: Database Access for Client</a:t>
            </a:r>
            <a:r>
              <a:rPr lang="pl-PL" sz="3300" b="1" dirty="0"/>
              <a:t>-side</a:t>
            </a:r>
            <a:r>
              <a:rPr lang="en-US" sz="3300" b="1" dirty="0"/>
              <a:t> Apps</a:t>
            </a:r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 smtClean="0"/>
              <a:t>Z</a:t>
            </a:r>
            <a:r>
              <a:rPr lang="en-US" dirty="0" err="1" smtClean="0"/>
              <a:t>awirski</a:t>
            </a:r>
            <a:r>
              <a:rPr lang="pl-PL" dirty="0" smtClean="0"/>
              <a:t> et al.</a:t>
            </a:r>
            <a:r>
              <a:rPr lang="en-US" dirty="0" smtClean="0"/>
              <a:t>, </a:t>
            </a:r>
            <a:r>
              <a:rPr lang="pl-PL" dirty="0" smtClean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5</a:t>
            </a:fld>
            <a:endParaRPr lang="en-US" dirty="0"/>
          </a:p>
        </p:txBody>
      </p:sp>
      <p:sp>
        <p:nvSpPr>
          <p:cNvPr id="113" name="Can 112"/>
          <p:cNvSpPr/>
          <p:nvPr/>
        </p:nvSpPr>
        <p:spPr>
          <a:xfrm>
            <a:off x="1905152" y="3414578"/>
            <a:ext cx="400860" cy="393626"/>
          </a:xfrm>
          <a:prstGeom prst="can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32" name="Rectangle 31"/>
          <p:cNvSpPr/>
          <p:nvPr/>
        </p:nvSpPr>
        <p:spPr>
          <a:xfrm>
            <a:off x="1747781" y="3292193"/>
            <a:ext cx="231931" cy="69194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pic>
        <p:nvPicPr>
          <p:cNvPr id="35" name="Picture 5" descr="C:\Documents and Settings\zawir\Moje dokumenty\My Dropbox\Hardware-Laptop-2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91" y="1456782"/>
            <a:ext cx="1172291" cy="117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8-Point Star 37"/>
          <p:cNvSpPr/>
          <p:nvPr/>
        </p:nvSpPr>
        <p:spPr>
          <a:xfrm>
            <a:off x="1193984" y="2165442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12" y="2229544"/>
            <a:ext cx="617587" cy="602886"/>
          </a:xfrm>
          <a:prstGeom prst="rect">
            <a:avLst/>
          </a:prstGeom>
          <a:effectLst/>
        </p:spPr>
      </p:pic>
      <p:pic>
        <p:nvPicPr>
          <p:cNvPr id="43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03" y="3038637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8-Point Star 43"/>
          <p:cNvSpPr/>
          <p:nvPr/>
        </p:nvSpPr>
        <p:spPr>
          <a:xfrm>
            <a:off x="1145613" y="3292193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i="1" dirty="0" smtClean="0"/>
              <a:t>App</a:t>
            </a:r>
            <a:endParaRPr lang="en-US" sz="2000" i="1" dirty="0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17" y="3381252"/>
            <a:ext cx="617587" cy="602886"/>
          </a:xfrm>
          <a:prstGeom prst="rect">
            <a:avLst/>
          </a:prstGeom>
          <a:effectLst/>
        </p:spPr>
      </p:pic>
      <p:sp>
        <p:nvSpPr>
          <p:cNvPr id="114" name="Can 113"/>
          <p:cNvSpPr/>
          <p:nvPr/>
        </p:nvSpPr>
        <p:spPr>
          <a:xfrm>
            <a:off x="1979712" y="2286681"/>
            <a:ext cx="400860" cy="393626"/>
          </a:xfrm>
          <a:prstGeom prst="can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116" name="Rectangle 115"/>
          <p:cNvSpPr/>
          <p:nvPr/>
        </p:nvSpPr>
        <p:spPr>
          <a:xfrm>
            <a:off x="1763688" y="2108147"/>
            <a:ext cx="231931" cy="69194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pic>
        <p:nvPicPr>
          <p:cNvPr id="48" name="Picture 2" descr="C:\Documents and Settings\zawir\Moje dokumenty\My Dropbox\smartphone-icon1-348x45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2865825"/>
            <a:ext cx="612969" cy="794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" descr="C:\Documents and Settings\zawir\Moje dokumenty\My Dropbox\ipad-black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835" y="1667970"/>
            <a:ext cx="590561" cy="5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8-Point Star 49"/>
          <p:cNvSpPr/>
          <p:nvPr/>
        </p:nvSpPr>
        <p:spPr>
          <a:xfrm>
            <a:off x="7704173" y="1963250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885" y="1981182"/>
            <a:ext cx="617587" cy="602886"/>
          </a:xfrm>
          <a:prstGeom prst="rect">
            <a:avLst/>
          </a:prstGeom>
          <a:effectLst/>
        </p:spPr>
      </p:pic>
      <p:sp>
        <p:nvSpPr>
          <p:cNvPr id="53" name="8-Point Star 52"/>
          <p:cNvSpPr/>
          <p:nvPr/>
        </p:nvSpPr>
        <p:spPr>
          <a:xfrm>
            <a:off x="7668344" y="3331402"/>
            <a:ext cx="642522" cy="620818"/>
          </a:xfrm>
          <a:prstGeom prst="star8">
            <a:avLst/>
          </a:prstGeom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App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056" y="3349334"/>
            <a:ext cx="617587" cy="602886"/>
          </a:xfrm>
          <a:prstGeom prst="rect">
            <a:avLst/>
          </a:prstGeom>
          <a:effectLst/>
        </p:spPr>
      </p:pic>
      <p:sp>
        <p:nvSpPr>
          <p:cNvPr id="57" name="Can 56"/>
          <p:cNvSpPr/>
          <p:nvPr/>
        </p:nvSpPr>
        <p:spPr>
          <a:xfrm>
            <a:off x="7164288" y="2090418"/>
            <a:ext cx="400860" cy="393626"/>
          </a:xfrm>
          <a:prstGeom prst="can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58" name="Rectangle 57"/>
          <p:cNvSpPr/>
          <p:nvPr/>
        </p:nvSpPr>
        <p:spPr>
          <a:xfrm>
            <a:off x="7552378" y="1912558"/>
            <a:ext cx="231931" cy="69194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sp>
        <p:nvSpPr>
          <p:cNvPr id="59" name="Can 58"/>
          <p:cNvSpPr/>
          <p:nvPr/>
        </p:nvSpPr>
        <p:spPr>
          <a:xfrm>
            <a:off x="7164288" y="3438135"/>
            <a:ext cx="400860" cy="393626"/>
          </a:xfrm>
          <a:prstGeom prst="can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800" i="1" dirty="0"/>
          </a:p>
        </p:txBody>
      </p:sp>
      <p:sp>
        <p:nvSpPr>
          <p:cNvPr id="60" name="Rectangle 59"/>
          <p:cNvSpPr/>
          <p:nvPr/>
        </p:nvSpPr>
        <p:spPr>
          <a:xfrm>
            <a:off x="7552378" y="3260275"/>
            <a:ext cx="231931" cy="69194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b="1" dirty="0" smtClean="0"/>
              <a:t>A</a:t>
            </a:r>
          </a:p>
          <a:p>
            <a:pPr algn="ctr"/>
            <a:r>
              <a:rPr lang="en-US" sz="1600" b="1" dirty="0" smtClean="0"/>
              <a:t>P</a:t>
            </a:r>
          </a:p>
          <a:p>
            <a:pPr algn="ctr"/>
            <a:r>
              <a:rPr lang="en-US" sz="1600" b="1" dirty="0"/>
              <a:t>I</a:t>
            </a:r>
          </a:p>
        </p:txBody>
      </p:sp>
      <p:sp>
        <p:nvSpPr>
          <p:cNvPr id="61" name="Can 60"/>
          <p:cNvSpPr/>
          <p:nvPr/>
        </p:nvSpPr>
        <p:spPr>
          <a:xfrm>
            <a:off x="3185846" y="2330355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62" name="Can 61"/>
          <p:cNvSpPr/>
          <p:nvPr/>
        </p:nvSpPr>
        <p:spPr>
          <a:xfrm>
            <a:off x="4856442" y="2330355"/>
            <a:ext cx="1188132" cy="1175253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endParaRPr lang="en-US" sz="3600" b="1" dirty="0"/>
          </a:p>
        </p:txBody>
      </p:sp>
      <p:sp>
        <p:nvSpPr>
          <p:cNvPr id="3" name="Left-Right Arrow 2"/>
          <p:cNvSpPr/>
          <p:nvPr/>
        </p:nvSpPr>
        <p:spPr>
          <a:xfrm rot="702452">
            <a:off x="2473829" y="2441634"/>
            <a:ext cx="696517" cy="202192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eft-Right Arrow 63"/>
          <p:cNvSpPr/>
          <p:nvPr/>
        </p:nvSpPr>
        <p:spPr>
          <a:xfrm>
            <a:off x="4223740" y="2790930"/>
            <a:ext cx="696517" cy="202192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Left-Right Arrow 64"/>
          <p:cNvSpPr/>
          <p:nvPr/>
        </p:nvSpPr>
        <p:spPr>
          <a:xfrm rot="20605285">
            <a:off x="6153219" y="2322329"/>
            <a:ext cx="901447" cy="193398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Left-Right Arrow 65"/>
          <p:cNvSpPr/>
          <p:nvPr/>
        </p:nvSpPr>
        <p:spPr>
          <a:xfrm rot="20398941">
            <a:off x="2363638" y="3296780"/>
            <a:ext cx="736744" cy="202192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Left-Right Arrow 66"/>
          <p:cNvSpPr/>
          <p:nvPr/>
        </p:nvSpPr>
        <p:spPr>
          <a:xfrm rot="942425">
            <a:off x="6155179" y="3363951"/>
            <a:ext cx="886581" cy="202192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21"/>
          <p:cNvSpPr>
            <a:spLocks/>
          </p:cNvSpPr>
          <p:nvPr/>
        </p:nvSpPr>
        <p:spPr bwMode="auto">
          <a:xfrm>
            <a:off x="1747781" y="1456782"/>
            <a:ext cx="6036528" cy="2673134"/>
          </a:xfrm>
          <a:prstGeom prst="rect">
            <a:avLst/>
          </a:prstGeom>
          <a:noFill/>
          <a:ln w="38100" cap="flat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>
              <a:latin typeface="Arial"/>
            </a:endParaRPr>
          </a:p>
          <a:p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23528" y="4129916"/>
            <a:ext cx="8784976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Extended boundaries with </a:t>
            </a:r>
            <a:r>
              <a:rPr lang="en-US" sz="2800" b="1" dirty="0" err="1" smtClean="0"/>
              <a:t>SwiftCloud</a:t>
            </a:r>
            <a:endParaRPr lang="en-US" sz="2800" b="1" dirty="0"/>
          </a:p>
        </p:txBody>
      </p:sp>
      <p:sp>
        <p:nvSpPr>
          <p:cNvPr id="40" name="Rectangle 39"/>
          <p:cNvSpPr/>
          <p:nvPr/>
        </p:nvSpPr>
        <p:spPr>
          <a:xfrm>
            <a:off x="467544" y="4566027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l-PL" sz="2800" b="1" dirty="0"/>
              <a:t>Consisten</a:t>
            </a:r>
            <a:r>
              <a:rPr lang="en-US" sz="2800" b="1" dirty="0"/>
              <a:t>t, </a:t>
            </a:r>
            <a:r>
              <a:rPr lang="en-US" sz="2800" b="1" dirty="0" smtClean="0"/>
              <a:t>available</a:t>
            </a:r>
            <a:r>
              <a:rPr lang="pl-PL" sz="2800" b="1" dirty="0" smtClean="0"/>
              <a:t> </a:t>
            </a:r>
            <a:r>
              <a:rPr lang="en-US" sz="2800" dirty="0"/>
              <a:t>and</a:t>
            </a:r>
            <a:r>
              <a:rPr lang="en-US" sz="2800" b="1" dirty="0"/>
              <a:t> convergent data </a:t>
            </a:r>
            <a:r>
              <a:rPr lang="en-US" sz="2800" b="1" dirty="0" smtClean="0"/>
              <a:t>access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l-PL" sz="2800" b="1" dirty="0" smtClean="0"/>
              <a:t>Scalability</a:t>
            </a:r>
            <a:r>
              <a:rPr lang="en-US" sz="2800" dirty="0" smtClean="0"/>
              <a:t> with #objects and </a:t>
            </a:r>
            <a:r>
              <a:rPr lang="pl-PL" sz="2800" dirty="0" smtClean="0"/>
              <a:t>#client</a:t>
            </a:r>
            <a:r>
              <a:rPr lang="en-US" sz="2800" dirty="0" smtClean="0"/>
              <a:t>s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l-PL" sz="2800" b="1" dirty="0" smtClean="0"/>
              <a:t>Fault-tolerance</a:t>
            </a:r>
            <a:endParaRPr 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206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/>
              <a:t>Stronger than Eventual: Causal Consistency</a:t>
            </a:r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6</a:t>
            </a:fld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683568" y="2015662"/>
            <a:ext cx="6768752" cy="57606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bob_posts.add</a:t>
            </a:r>
            <a:r>
              <a:rPr lang="en-US" sz="2400" dirty="0" smtClean="0"/>
              <a:t>(“don’t think of visiting Vancouver…”)</a:t>
            </a:r>
            <a:endParaRPr lang="en-US" sz="2400" baseline="-25000" dirty="0"/>
          </a:p>
        </p:txBody>
      </p:sp>
      <p:sp>
        <p:nvSpPr>
          <p:cNvPr id="46" name="Rectangle 45"/>
          <p:cNvSpPr/>
          <p:nvPr/>
        </p:nvSpPr>
        <p:spPr>
          <a:xfrm>
            <a:off x="683567" y="3139052"/>
            <a:ext cx="4752529" cy="53279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bob_posts.add</a:t>
            </a:r>
            <a:r>
              <a:rPr lang="en-US" sz="2400" dirty="0" smtClean="0"/>
              <a:t>(“… just do it! YOLO”)</a:t>
            </a:r>
            <a:endParaRPr lang="en-US" sz="2400" baseline="-25000" dirty="0"/>
          </a:p>
        </p:txBody>
      </p:sp>
      <p:sp>
        <p:nvSpPr>
          <p:cNvPr id="47" name="Rectangle 46"/>
          <p:cNvSpPr/>
          <p:nvPr/>
        </p:nvSpPr>
        <p:spPr>
          <a:xfrm>
            <a:off x="683567" y="4219172"/>
            <a:ext cx="3888432" cy="532794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replies.add</a:t>
            </a:r>
            <a:r>
              <a:rPr lang="en-US" sz="2400" dirty="0" smtClean="0"/>
              <a:t>(“Alice: totally </a:t>
            </a:r>
            <a:r>
              <a:rPr lang="en-US" sz="2400" dirty="0" smtClean="0">
                <a:sym typeface="Wingdings" pitchFamily="2" charset="2"/>
              </a:rPr>
              <a:t></a:t>
            </a:r>
            <a:r>
              <a:rPr lang="en-US" sz="2400" dirty="0" smtClean="0"/>
              <a:t>”)</a:t>
            </a:r>
            <a:endParaRPr lang="en-US" sz="2400" baseline="-25000" dirty="0"/>
          </a:p>
        </p:txBody>
      </p:sp>
      <p:sp>
        <p:nvSpPr>
          <p:cNvPr id="48" name="Line 19"/>
          <p:cNvSpPr>
            <a:spLocks noChangeShapeType="1"/>
          </p:cNvSpPr>
          <p:nvPr/>
        </p:nvSpPr>
        <p:spPr bwMode="auto">
          <a:xfrm rot="10800000" flipV="1">
            <a:off x="3203849" y="2591727"/>
            <a:ext cx="0" cy="54732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90" y="1962018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01" y="3114146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88674"/>
            <a:ext cx="608478" cy="608478"/>
          </a:xfrm>
          <a:prstGeom prst="rect">
            <a:avLst/>
          </a:prstGeom>
          <a:effectLst>
            <a:glow rad="101600">
              <a:schemeClr val="accent3">
                <a:satMod val="175000"/>
                <a:alpha val="70000"/>
              </a:schemeClr>
            </a:glow>
          </a:effectLst>
        </p:spPr>
      </p:pic>
      <p:sp>
        <p:nvSpPr>
          <p:cNvPr id="52" name="Line 19"/>
          <p:cNvSpPr>
            <a:spLocks noChangeShapeType="1"/>
          </p:cNvSpPr>
          <p:nvPr/>
        </p:nvSpPr>
        <p:spPr bwMode="auto">
          <a:xfrm rot="10800000" flipH="1" flipV="1">
            <a:off x="3203848" y="3671845"/>
            <a:ext cx="2" cy="54732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3131840" y="262366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client order</a:t>
            </a:r>
            <a:endParaRPr lang="en-US" sz="2400" dirty="0">
              <a:latin typeface="+mj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699792" y="374385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pic>
        <p:nvPicPr>
          <p:cNvPr id="57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40980" y="3789040"/>
            <a:ext cx="551500" cy="30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002" y="4188674"/>
            <a:ext cx="608478" cy="608478"/>
          </a:xfrm>
          <a:prstGeom prst="rect">
            <a:avLst/>
          </a:prstGeom>
          <a:effectLst>
            <a:glow rad="101600">
              <a:schemeClr val="accent2">
                <a:satMod val="175000"/>
                <a:alpha val="60000"/>
              </a:schemeClr>
            </a:glow>
          </a:effectLst>
        </p:spPr>
      </p:pic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270083" y="1196752"/>
            <a:ext cx="8873917" cy="1028522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30046" tIns="65023" rIns="130046" bIns="65023" rtlCol="0">
            <a:noAutofit/>
          </a:bodyPr>
          <a:lstStyle>
            <a:lvl1pPr marL="487672" indent="-487672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Default on client-side: eventual consistency ⇒ anomalies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72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/>
              <a:t>Stronger than Eventual: Causal Consistency</a:t>
            </a:r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7</a:t>
            </a:fld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683568" y="2015662"/>
            <a:ext cx="6768752" cy="57606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bob_posts.add</a:t>
            </a:r>
            <a:r>
              <a:rPr lang="en-US" sz="2400" dirty="0" smtClean="0"/>
              <a:t>(“don’t think of visiting Vancouver…”)</a:t>
            </a:r>
            <a:endParaRPr lang="en-US" sz="2400" baseline="-25000" dirty="0"/>
          </a:p>
        </p:txBody>
      </p:sp>
      <p:sp>
        <p:nvSpPr>
          <p:cNvPr id="46" name="Rectangle 45"/>
          <p:cNvSpPr/>
          <p:nvPr/>
        </p:nvSpPr>
        <p:spPr>
          <a:xfrm>
            <a:off x="683567" y="3139052"/>
            <a:ext cx="4752529" cy="53279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bob_posts.add</a:t>
            </a:r>
            <a:r>
              <a:rPr lang="en-US" sz="2400" dirty="0" smtClean="0"/>
              <a:t>(“… just do it! YOLO”)</a:t>
            </a:r>
            <a:endParaRPr lang="en-US" sz="2400" baseline="-25000" dirty="0"/>
          </a:p>
        </p:txBody>
      </p:sp>
      <p:sp>
        <p:nvSpPr>
          <p:cNvPr id="47" name="Rectangle 46"/>
          <p:cNvSpPr/>
          <p:nvPr/>
        </p:nvSpPr>
        <p:spPr>
          <a:xfrm>
            <a:off x="683567" y="4219172"/>
            <a:ext cx="3888432" cy="532794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replies.add</a:t>
            </a:r>
            <a:r>
              <a:rPr lang="en-US" sz="2400" dirty="0" smtClean="0"/>
              <a:t>(“Alice: totally </a:t>
            </a:r>
            <a:r>
              <a:rPr lang="en-US" sz="2400" dirty="0" smtClean="0">
                <a:sym typeface="Wingdings" pitchFamily="2" charset="2"/>
              </a:rPr>
              <a:t></a:t>
            </a:r>
            <a:r>
              <a:rPr lang="en-US" sz="2400" dirty="0" smtClean="0"/>
              <a:t>”)</a:t>
            </a:r>
            <a:endParaRPr lang="en-US" sz="2400" baseline="-25000" dirty="0"/>
          </a:p>
        </p:txBody>
      </p:sp>
      <p:sp>
        <p:nvSpPr>
          <p:cNvPr id="48" name="Line 19"/>
          <p:cNvSpPr>
            <a:spLocks noChangeShapeType="1"/>
          </p:cNvSpPr>
          <p:nvPr/>
        </p:nvSpPr>
        <p:spPr bwMode="auto">
          <a:xfrm rot="10800000" flipV="1">
            <a:off x="3203849" y="2591727"/>
            <a:ext cx="0" cy="54732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" name="Line 19"/>
          <p:cNvSpPr>
            <a:spLocks noChangeShapeType="1"/>
          </p:cNvSpPr>
          <p:nvPr/>
        </p:nvSpPr>
        <p:spPr bwMode="auto">
          <a:xfrm rot="10800000" flipH="1" flipV="1">
            <a:off x="3203848" y="3671845"/>
            <a:ext cx="2" cy="54732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3131840" y="262366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client order</a:t>
            </a:r>
            <a:endParaRPr lang="en-US" sz="2400" dirty="0">
              <a:latin typeface="+mj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699792" y="374385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pic>
        <p:nvPicPr>
          <p:cNvPr id="57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40980" y="3789040"/>
            <a:ext cx="551500" cy="30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270083" y="1196752"/>
            <a:ext cx="8873917" cy="1028522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30046" tIns="65023" rIns="130046" bIns="65023" rtlCol="0">
            <a:noAutofit/>
          </a:bodyPr>
          <a:lstStyle>
            <a:lvl1pPr marL="487672" indent="-487672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Default on client-side: eventual consistency ⇒ anomalies</a:t>
            </a:r>
          </a:p>
        </p:txBody>
      </p:sp>
      <p:sp>
        <p:nvSpPr>
          <p:cNvPr id="18" name="Rectangle 17"/>
          <p:cNvSpPr/>
          <p:nvPr/>
        </p:nvSpPr>
        <p:spPr>
          <a:xfrm rot="2678565">
            <a:off x="6541984" y="3109387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 rot="10800000" flipH="1" flipV="1">
            <a:off x="6372199" y="2591727"/>
            <a:ext cx="1854207" cy="162936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rot="10800000" flipH="1" flipV="1">
            <a:off x="4571999" y="4492913"/>
            <a:ext cx="3654407" cy="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796136" y="4077072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90" y="1962018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01" y="3114146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88674"/>
            <a:ext cx="608478" cy="608478"/>
          </a:xfrm>
          <a:prstGeom prst="rect">
            <a:avLst/>
          </a:prstGeom>
          <a:effectLst>
            <a:glow rad="101600">
              <a:schemeClr val="accent3">
                <a:satMod val="175000"/>
                <a:alpha val="70000"/>
              </a:schemeClr>
            </a:glo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002" y="4188674"/>
            <a:ext cx="608478" cy="608478"/>
          </a:xfrm>
          <a:prstGeom prst="rect">
            <a:avLst/>
          </a:prstGeom>
          <a:effectLst>
            <a:glow rad="101600">
              <a:schemeClr val="accent2">
                <a:satMod val="175000"/>
                <a:alpha val="60000"/>
              </a:schemeClr>
            </a:glo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6450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" y="318"/>
            <a:ext cx="9144001" cy="1200935"/>
          </a:xfrm>
          <a:prstGeom prst="rect">
            <a:avLst/>
          </a:prstGeom>
        </p:spPr>
        <p:txBody>
          <a:bodyPr vert="horz" lIns="91435" tIns="45718" rIns="91435" bIns="45718" rtlCol="0" anchor="ctr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/>
              <a:t>Stronger than Eventual: Causal Consistency</a:t>
            </a:r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979" y="6525344"/>
            <a:ext cx="7800389" cy="365125"/>
          </a:xfrm>
        </p:spPr>
        <p:txBody>
          <a:bodyPr/>
          <a:lstStyle/>
          <a:p>
            <a:pPr algn="l"/>
            <a:r>
              <a:rPr lang="pl-PL" dirty="0"/>
              <a:t>Z</a:t>
            </a:r>
            <a:r>
              <a:rPr lang="en-US" dirty="0" err="1"/>
              <a:t>awirski</a:t>
            </a:r>
            <a:r>
              <a:rPr lang="pl-PL" dirty="0"/>
              <a:t> et al.</a:t>
            </a:r>
            <a:r>
              <a:rPr lang="en-US" dirty="0"/>
              <a:t>, </a:t>
            </a:r>
            <a:r>
              <a:rPr lang="pl-PL" dirty="0"/>
              <a:t>Write Fast, Read in the Past: Causal Consistency for Client-side Applications with SwiftCloud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8D2D419D-E1E7-4981-8BB8-584784EA1DB7}" type="slidenum">
              <a:rPr lang="en-US" smtClean="0"/>
              <a:t>8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452320" y="4753707"/>
            <a:ext cx="1944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urier New" panose="02070309020205020404" pitchFamily="49" charset="0"/>
              </a:rPr>
              <a:t>!?!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83568" y="2015662"/>
            <a:ext cx="6768752" cy="57606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bob_posts.add</a:t>
            </a:r>
            <a:r>
              <a:rPr lang="en-US" sz="2400" dirty="0" smtClean="0"/>
              <a:t>(“don’t think of visiting Vancouver…”)</a:t>
            </a:r>
            <a:endParaRPr lang="en-US" sz="2400" baseline="-25000" dirty="0"/>
          </a:p>
        </p:txBody>
      </p:sp>
      <p:sp>
        <p:nvSpPr>
          <p:cNvPr id="46" name="Rectangle 45"/>
          <p:cNvSpPr/>
          <p:nvPr/>
        </p:nvSpPr>
        <p:spPr>
          <a:xfrm>
            <a:off x="683567" y="3139052"/>
            <a:ext cx="4752529" cy="53279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bob_posts.add</a:t>
            </a:r>
            <a:r>
              <a:rPr lang="en-US" sz="2400" dirty="0" smtClean="0"/>
              <a:t>(“… just do it! YOLO”)</a:t>
            </a:r>
            <a:endParaRPr lang="en-US" sz="2400" baseline="-25000" dirty="0"/>
          </a:p>
        </p:txBody>
      </p:sp>
      <p:sp>
        <p:nvSpPr>
          <p:cNvPr id="47" name="Rectangle 46"/>
          <p:cNvSpPr/>
          <p:nvPr/>
        </p:nvSpPr>
        <p:spPr>
          <a:xfrm>
            <a:off x="683567" y="4219172"/>
            <a:ext cx="3888432" cy="532794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sz="2400" dirty="0" err="1" smtClean="0"/>
              <a:t>replies.add</a:t>
            </a:r>
            <a:r>
              <a:rPr lang="en-US" sz="2400" dirty="0" smtClean="0"/>
              <a:t>(“Alice: totally </a:t>
            </a:r>
            <a:r>
              <a:rPr lang="en-US" sz="2400" dirty="0" smtClean="0">
                <a:sym typeface="Wingdings" pitchFamily="2" charset="2"/>
              </a:rPr>
              <a:t></a:t>
            </a:r>
            <a:r>
              <a:rPr lang="en-US" sz="2400" dirty="0" smtClean="0"/>
              <a:t>”)</a:t>
            </a:r>
            <a:endParaRPr lang="en-US" sz="2400" baseline="-25000" dirty="0"/>
          </a:p>
        </p:txBody>
      </p:sp>
      <p:sp>
        <p:nvSpPr>
          <p:cNvPr id="48" name="Line 19"/>
          <p:cNvSpPr>
            <a:spLocks noChangeShapeType="1"/>
          </p:cNvSpPr>
          <p:nvPr/>
        </p:nvSpPr>
        <p:spPr bwMode="auto">
          <a:xfrm rot="10800000" flipV="1">
            <a:off x="3203849" y="2591727"/>
            <a:ext cx="0" cy="547326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" name="Line 19"/>
          <p:cNvSpPr>
            <a:spLocks noChangeShapeType="1"/>
          </p:cNvSpPr>
          <p:nvPr/>
        </p:nvSpPr>
        <p:spPr bwMode="auto">
          <a:xfrm rot="10800000" flipH="1" flipV="1">
            <a:off x="3203848" y="3671845"/>
            <a:ext cx="2" cy="547327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3131840" y="262366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client order</a:t>
            </a:r>
            <a:endParaRPr lang="en-US" sz="2400" dirty="0">
              <a:latin typeface="+mj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699792" y="374385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55" name="Rectangle 54"/>
          <p:cNvSpPr/>
          <p:nvPr/>
        </p:nvSpPr>
        <p:spPr>
          <a:xfrm rot="2678565">
            <a:off x="6541984" y="3109387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56" name="Line 19"/>
          <p:cNvSpPr>
            <a:spLocks noChangeShapeType="1"/>
          </p:cNvSpPr>
          <p:nvPr/>
        </p:nvSpPr>
        <p:spPr bwMode="auto">
          <a:xfrm rot="10800000" flipH="1" flipV="1">
            <a:off x="6372199" y="2591727"/>
            <a:ext cx="1854207" cy="162936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57" name="Picture 2" descr="C:\Documents and Settings\zawir\Moje dokumenty\My Dropbox\Google\middleware 2015\canad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40980" y="3789040"/>
            <a:ext cx="551500" cy="30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Line 19"/>
          <p:cNvSpPr>
            <a:spLocks noChangeShapeType="1"/>
          </p:cNvSpPr>
          <p:nvPr/>
        </p:nvSpPr>
        <p:spPr bwMode="auto">
          <a:xfrm rot="10800000" flipH="1" flipV="1">
            <a:off x="4571999" y="4492913"/>
            <a:ext cx="3654407" cy="1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5796136" y="4077072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  <a:cs typeface="Courier New" panose="02070309020205020404" pitchFamily="49" charset="0"/>
              </a:rPr>
              <a:t>read</a:t>
            </a:r>
            <a:endParaRPr lang="en-US" sz="2400" dirty="0">
              <a:latin typeface="+mj-lt"/>
            </a:endParaRPr>
          </a:p>
        </p:txBody>
      </p:sp>
      <p:sp>
        <p:nvSpPr>
          <p:cNvPr id="38" name="Rectangle 37"/>
          <p:cNvSpPr/>
          <p:nvPr/>
        </p:nvSpPr>
        <p:spPr>
          <a:xfrm rot="18547469">
            <a:off x="6427383" y="3846766"/>
            <a:ext cx="2737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ordering anomaly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270083" y="1196752"/>
            <a:ext cx="8873917" cy="1028522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30046" tIns="65023" rIns="130046" bIns="65023" rtlCol="0">
            <a:noAutofit/>
          </a:bodyPr>
          <a:lstStyle>
            <a:lvl1pPr marL="487672" indent="-487672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/>
              <a:t>Default on client-side: eventual consistency </a:t>
            </a:r>
            <a:r>
              <a:rPr lang="en-US" sz="2800" dirty="0"/>
              <a:t>⇒ </a:t>
            </a:r>
            <a:r>
              <a:rPr lang="en-US" sz="2800" dirty="0" smtClean="0"/>
              <a:t>anomalies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90" y="1962018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01" y="3114146"/>
            <a:ext cx="602886" cy="602886"/>
          </a:xfrm>
          <a:prstGeom prst="rect">
            <a:avLst/>
          </a:prstGeom>
          <a:effectLst>
            <a:glow rad="101600">
              <a:schemeClr val="accent1">
                <a:satMod val="175000"/>
                <a:alpha val="60000"/>
              </a:schemeClr>
            </a:glo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88674"/>
            <a:ext cx="608478" cy="608478"/>
          </a:xfrm>
          <a:prstGeom prst="rect">
            <a:avLst/>
          </a:prstGeom>
          <a:effectLst>
            <a:glow rad="101600">
              <a:schemeClr val="accent3">
                <a:satMod val="175000"/>
                <a:alpha val="70000"/>
              </a:schemeClr>
            </a:glo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002" y="4188674"/>
            <a:ext cx="608478" cy="608478"/>
          </a:xfrm>
          <a:prstGeom prst="rect">
            <a:avLst/>
          </a:prstGeom>
          <a:effectLst>
            <a:glow rad="101600">
              <a:schemeClr val="accent2">
                <a:satMod val="175000"/>
                <a:alpha val="60000"/>
              </a:schemeClr>
            </a:glo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271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2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2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2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.4|5.2|4.8|6.5|55.2|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.4|5.2|4.8|6.5|55.2|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.4|5.2|4.8|6.5|55.2|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.4|5.2|4.8|6.5|55.2|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.4|5.2|4.8|6.5|55.2|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.4|5.2|4.8|6.5|55.2|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.4|5.2|4.8|6.5|55.2|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64.4|10.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64.4|10.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64.4|10.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64.4|10.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64.4|10.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8.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8.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8|9.6|14.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8|9.6|14.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8|9.6|14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8|9.6|14.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.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.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7|10|15.5|4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7|10|15.5|4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7|10|15.5|4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7|10|15.5|4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7|24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7|24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3|7.7|11|3.5|6.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7|24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7|24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7|24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7|24.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7|24.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7|24.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7.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3|7.7|11|3.5|6.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3|7.7|11|3.5|6.4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7|2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3|7.7|11|3.5|6.4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8|9.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8|9.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8|9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3|7.7|11|3.5|6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9|3.9|31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9|3.9|31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9|3.9|3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49035</TotalTime>
  <Words>4011</Words>
  <Application>Microsoft Office PowerPoint</Application>
  <PresentationFormat>On-screen Show (4:3)</PresentationFormat>
  <Paragraphs>882</Paragraphs>
  <Slides>52</Slides>
  <Notes>52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Write Fast, Read in the Past: Causal Consistency for Client-side Apps with SwiftCloud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zawir</dc:creator>
  <cp:lastModifiedBy>zawir</cp:lastModifiedBy>
  <cp:revision>1695</cp:revision>
  <cp:lastPrinted>2013-06-10T22:20:55Z</cp:lastPrinted>
  <dcterms:created xsi:type="dcterms:W3CDTF">2013-06-07T03:55:14Z</dcterms:created>
  <dcterms:modified xsi:type="dcterms:W3CDTF">2015-12-03T19:43:05Z</dcterms:modified>
</cp:coreProperties>
</file>